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82B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28" y="411480"/>
            <a:ext cx="2743200" cy="13258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8368" y="1938528"/>
            <a:ext cx="6492240" cy="1463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3900" b="1">
                <a:solidFill>
                  <a:srgbClr val="FFFFFF"/>
                </a:solidFill>
                <a:latin typeface="Aptos"/>
              </a:rPr>
              <a:t>SURFACE AREA
AND VOLUME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977639"/>
            <a:ext cx="59436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100" b="1">
                <a:solidFill>
                  <a:srgbClr val="E9B949"/>
                </a:solidFill>
                <a:latin typeface="Aptos"/>
              </a:rPr>
              <a:t>GCSE Mathematics 1MA1 · L036 · 60 minutes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4617720"/>
            <a:ext cx="6217920" cy="4114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500" b="0">
                <a:solidFill>
                  <a:srgbClr val="FFFFFF"/>
                </a:solidFill>
                <a:latin typeface="Aptos"/>
              </a:rPr>
              <a:t>Week 12 · Reach for the Star Gold Standard</a:t>
            </a:r>
          </a:p>
        </p:txBody>
      </p:sp>
      <p:pic>
        <p:nvPicPr>
          <p:cNvPr id="7" name="Picture 6" descr="open-top-box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920" y="1417320"/>
            <a:ext cx="4251960" cy="36118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321040" cy="5943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Objective and lesson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6419088"/>
            <a:ext cx="76809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L036 · Surface area and volume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28832" y="6419088"/>
            <a:ext cx="32004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1234440"/>
            <a:ext cx="4663440" cy="38404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000" b="1">
                <a:solidFill>
                  <a:srgbClr val="082B57"/>
                </a:solidFill>
                <a:latin typeface="Aptos"/>
              </a:rPr>
              <a:t>By the end of the lesson you will: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700784"/>
            <a:ext cx="4754880" cy="2514600"/>
          </a:xfrm>
          <a:prstGeom prst="rect">
            <a:avLst/>
          </a:prstGeom>
          <a:noFill/>
        </p:spPr>
        <p:txBody>
          <a:bodyPr wrap="square" lIns="137160" tIns="73152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find surface area from nets/faces</a:t>
            </a:r>
          </a:p>
          <a:p>
            <a:pPr>
              <a:spcAft>
                <a:spcPts val="9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find volume from an appropriate formula</a:t>
            </a:r>
          </a:p>
          <a:p>
            <a:pPr>
              <a:spcAft>
                <a:spcPts val="9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distinguish exposed area from capacity</a:t>
            </a:r>
          </a:p>
          <a:p>
            <a:pPr>
              <a:spcAft>
                <a:spcPts val="9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use square and cubic units correctly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1234440"/>
            <a:ext cx="2286000" cy="384048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000" b="1">
                <a:solidFill>
                  <a:srgbClr val="082B57"/>
                </a:solidFill>
                <a:latin typeface="Aptos"/>
              </a:rPr>
              <a:t>Running order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6520" y="1691640"/>
            <a:ext cx="4114800" cy="2651760"/>
          </a:xfrm>
          <a:prstGeom prst="rect">
            <a:avLst/>
          </a:prstGeom>
          <a:noFill/>
        </p:spPr>
        <p:txBody>
          <a:bodyPr wrap="square" lIns="137160" tIns="73152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Connect &amp; Check · 5 min</a:t>
            </a:r>
          </a:p>
          <a:p>
            <a:pPr>
              <a:spcAft>
                <a:spcPts val="9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Share · 5 min</a:t>
            </a:r>
          </a:p>
          <a:p>
            <a:pPr>
              <a:spcAft>
                <a:spcPts val="9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Present · 12 min</a:t>
            </a:r>
          </a:p>
          <a:p>
            <a:pPr>
              <a:spcAft>
                <a:spcPts val="9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Apply · 25 min</a:t>
            </a:r>
          </a:p>
          <a:p>
            <a:pPr>
              <a:spcAft>
                <a:spcPts val="9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Recall &amp; Review · 8 min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952" y="5074920"/>
            <a:ext cx="10515600" cy="5943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800" b="1">
                <a:solidFill>
                  <a:srgbClr val="1AA6A6"/>
                </a:solidFill>
                <a:latin typeface="Aptos"/>
              </a:rPr>
              <a:t>NC = non-calculator · C = calculator. Keep π exact unless a decimal answer is requested.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321040" cy="5943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Baseline: what do you already know?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6419088"/>
            <a:ext cx="76809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L036 · Surface area and volume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28832" y="6419088"/>
            <a:ext cx="32004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234440"/>
            <a:ext cx="4572000" cy="3657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900" b="1">
                <a:solidFill>
                  <a:srgbClr val="1AA6A6"/>
                </a:solidFill>
                <a:latin typeface="Aptos"/>
              </a:rPr>
              <a:t>Work independently · 5 minutes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783080"/>
            <a:ext cx="6675120" cy="2331720"/>
          </a:xfrm>
          <a:prstGeom prst="rect">
            <a:avLst/>
          </a:prstGeom>
          <a:noFill/>
        </p:spPr>
        <p:txBody>
          <a:bodyPr wrap="square" lIns="137160" tIns="73152">
            <a:spAutoFit/>
          </a:bodyPr>
          <a:lstStyle/>
          <a:p>
            <a:pPr>
              <a:spcAft>
                <a:spcPts val="900"/>
              </a:spcAft>
              <a:defRPr sz="2300">
                <a:solidFill>
                  <a:srgbClr val="17202A"/>
                </a:solidFill>
                <a:latin typeface="Aptos"/>
              </a:defRPr>
            </a:pPr>
            <a:r>
              <a:t>• C1 [NC] A cuboid is 8 cm × 5 cm × 3 cm. Find its volume.</a:t>
            </a:r>
          </a:p>
          <a:p>
            <a:pPr>
              <a:spcAft>
                <a:spcPts val="900"/>
              </a:spcAft>
              <a:defRPr sz="2300">
                <a:solidFill>
                  <a:srgbClr val="17202A"/>
                </a:solidFill>
                <a:latin typeface="Aptos"/>
              </a:defRPr>
            </a:pPr>
            <a:r>
              <a:t>• C2 Explain the difference between surface area and volume. Include the type of units for each.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4754880"/>
            <a:ext cx="66294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800" b="1">
                <a:solidFill>
                  <a:srgbClr val="082B57"/>
                </a:solidFill>
                <a:latin typeface="Aptos"/>
              </a:rPr>
              <a:t>Keep this response. You will compare it with the exit task.</a:t>
            </a:r>
          </a:p>
        </p:txBody>
      </p:sp>
      <p:pic>
        <p:nvPicPr>
          <p:cNvPr id="11" name="Picture 10" descr="cuboid-n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79" y="1463040"/>
            <a:ext cx="3520440" cy="214884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321040" cy="5943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Share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6419088"/>
            <a:ext cx="76809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L036 · Surface area and volume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28832" y="6419088"/>
            <a:ext cx="32004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143000"/>
            <a:ext cx="5303520" cy="4572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200" b="1">
                <a:solidFill>
                  <a:srgbClr val="082B57"/>
                </a:solidFill>
                <a:latin typeface="Aptos"/>
              </a:rPr>
              <a:t>Same destination. Different journey.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1874519"/>
            <a:ext cx="3337560" cy="2423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9B9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6112" y="2057400"/>
            <a:ext cx="2971800" cy="4114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2000" b="1">
                <a:solidFill>
                  <a:srgbClr val="082B57"/>
                </a:solidFill>
                <a:latin typeface="Aptos"/>
              </a:rPr>
              <a:t>A · Visual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2788920"/>
            <a:ext cx="2880360" cy="9601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800" b="0">
                <a:solidFill>
                  <a:srgbClr val="17202A"/>
                </a:solidFill>
                <a:latin typeface="Aptos"/>
              </a:rPr>
              <a:t>Sketch/label a net before calculating.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80559" y="1874519"/>
            <a:ext cx="3337560" cy="2423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9B9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645151" y="2057400"/>
            <a:ext cx="2971800" cy="4114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2000" b="1">
                <a:solidFill>
                  <a:srgbClr val="082B57"/>
                </a:solidFill>
                <a:latin typeface="Aptos"/>
              </a:rPr>
              <a:t>B · Method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09159" y="2788920"/>
            <a:ext cx="2880360" cy="9601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800" b="0">
                <a:solidFill>
                  <a:srgbClr val="17202A"/>
                </a:solidFill>
                <a:latin typeface="Aptos"/>
              </a:rPr>
              <a:t>Use a face table or formula; explain each term.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0" y="1874519"/>
            <a:ext cx="3337560" cy="242316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9B94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192" y="2057400"/>
            <a:ext cx="2971800" cy="4114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2000" b="1">
                <a:solidFill>
                  <a:srgbClr val="082B57"/>
                </a:solidFill>
                <a:latin typeface="Aptos"/>
              </a:rPr>
              <a:t>C · Explain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58200" y="2788920"/>
            <a:ext cx="2880360" cy="9601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800" b="0">
                <a:solidFill>
                  <a:srgbClr val="17202A"/>
                </a:solidFill>
                <a:latin typeface="Aptos"/>
              </a:rPr>
              <a:t>Start by stating which faces count and why.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4937760"/>
            <a:ext cx="10424160" cy="5486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2000" b="1">
                <a:solidFill>
                  <a:srgbClr val="1AA6A6"/>
                </a:solidFill>
                <a:latin typeface="Aptos"/>
              </a:rPr>
              <a:t>Compare your route with a partner: what evidence would prove the objective?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321040" cy="5943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Model 1: count exposed faces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Present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6419088"/>
            <a:ext cx="76809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L036 · Surface area and volume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28832" y="6419088"/>
            <a:ext cx="32004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5</a:t>
            </a:r>
          </a:p>
        </p:txBody>
      </p:sp>
      <p:pic>
        <p:nvPicPr>
          <p:cNvPr id="8" name="Picture 7" descr="cuboid-n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234440"/>
            <a:ext cx="5669280" cy="3429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720840" y="1325880"/>
            <a:ext cx="4114800" cy="3657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100" b="1">
                <a:solidFill>
                  <a:srgbClr val="082B57"/>
                </a:solidFill>
                <a:latin typeface="Aptos"/>
              </a:rPr>
              <a:t>Cuboid 8 × 5 × 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66560" y="1828800"/>
            <a:ext cx="4297680" cy="2240280"/>
          </a:xfrm>
          <a:prstGeom prst="rect">
            <a:avLst/>
          </a:prstGeom>
          <a:noFill/>
        </p:spPr>
        <p:txBody>
          <a:bodyPr wrap="square" lIns="137160" tIns="73152">
            <a:spAutoFit/>
          </a:bodyPr>
          <a:lstStyle/>
          <a:p>
            <a:pPr>
              <a:spcAft>
                <a:spcPts val="900"/>
              </a:spcAft>
              <a:defRPr sz="2200">
                <a:solidFill>
                  <a:srgbClr val="17202A"/>
                </a:solidFill>
                <a:latin typeface="Aptos"/>
              </a:defRPr>
            </a:pPr>
            <a:r>
              <a:t>• Surface area = 2(lw + lh + wh)</a:t>
            </a:r>
          </a:p>
          <a:p>
            <a:pPr>
              <a:spcAft>
                <a:spcPts val="900"/>
              </a:spcAft>
              <a:defRPr sz="2200">
                <a:solidFill>
                  <a:srgbClr val="17202A"/>
                </a:solidFill>
                <a:latin typeface="Aptos"/>
              </a:defRPr>
            </a:pPr>
            <a:r>
              <a:t>• = 2(40 + 24 + 15)</a:t>
            </a:r>
          </a:p>
          <a:p>
            <a:pPr>
              <a:spcAft>
                <a:spcPts val="900"/>
              </a:spcAft>
              <a:defRPr sz="2200">
                <a:solidFill>
                  <a:srgbClr val="17202A"/>
                </a:solidFill>
                <a:latin typeface="Aptos"/>
              </a:defRPr>
            </a:pPr>
            <a:r>
              <a:t>• = 158 cm²</a:t>
            </a:r>
          </a:p>
          <a:p>
            <a:pPr>
              <a:spcAft>
                <a:spcPts val="900"/>
              </a:spcAft>
              <a:defRPr sz="2200">
                <a:solidFill>
                  <a:srgbClr val="17202A"/>
                </a:solidFill>
                <a:latin typeface="Aptos"/>
              </a:defRPr>
            </a:pPr>
            <a:r>
              <a:t>• Volume = lwh = 120 cm³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6560" y="4617720"/>
            <a:ext cx="4343400" cy="7315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800" b="1">
                <a:solidFill>
                  <a:srgbClr val="1AA6A6"/>
                </a:solidFill>
                <a:latin typeface="Aptos"/>
              </a:rPr>
              <a:t>Check: square units for faces; cubic units for space.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321040" cy="5943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Model 2: unwrap a cylinder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Present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6419088"/>
            <a:ext cx="76809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L036 · Surface area and volume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28832" y="6419088"/>
            <a:ext cx="32004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6</a:t>
            </a:r>
          </a:p>
        </p:txBody>
      </p:sp>
      <p:pic>
        <p:nvPicPr>
          <p:cNvPr id="8" name="Picture 7" descr="cylinder-n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234440"/>
            <a:ext cx="5852160" cy="347472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12280" y="1325880"/>
            <a:ext cx="3840480" cy="3657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100" b="1">
                <a:solidFill>
                  <a:srgbClr val="082B57"/>
                </a:solidFill>
                <a:latin typeface="Aptos"/>
              </a:rPr>
              <a:t>Closed cylinder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0" y="1828800"/>
            <a:ext cx="4251960" cy="2377440"/>
          </a:xfrm>
          <a:prstGeom prst="rect">
            <a:avLst/>
          </a:prstGeom>
          <a:noFill/>
        </p:spPr>
        <p:txBody>
          <a:bodyPr wrap="square" lIns="137160" tIns="73152">
            <a:spAutoFit/>
          </a:bodyPr>
          <a:lstStyle/>
          <a:p>
            <a:pPr>
              <a:spcAft>
                <a:spcPts val="900"/>
              </a:spcAft>
              <a:defRPr sz="2200">
                <a:solidFill>
                  <a:srgbClr val="17202A"/>
                </a:solidFill>
                <a:latin typeface="Aptos"/>
              </a:defRPr>
            </a:pPr>
            <a:r>
              <a:t>• two circles: 2πr²</a:t>
            </a:r>
          </a:p>
          <a:p>
            <a:pPr>
              <a:spcAft>
                <a:spcPts val="900"/>
              </a:spcAft>
              <a:defRPr sz="2200">
                <a:solidFill>
                  <a:srgbClr val="17202A"/>
                </a:solidFill>
                <a:latin typeface="Aptos"/>
              </a:defRPr>
            </a:pPr>
            <a:r>
              <a:t>• curved rectangle: 2πrh</a:t>
            </a:r>
          </a:p>
          <a:p>
            <a:pPr>
              <a:spcAft>
                <a:spcPts val="900"/>
              </a:spcAft>
              <a:defRPr sz="2200">
                <a:solidFill>
                  <a:srgbClr val="17202A"/>
                </a:solidFill>
                <a:latin typeface="Aptos"/>
              </a:defRPr>
            </a:pPr>
            <a:r>
              <a:t>• TSA = 2πr² + 2πrh</a:t>
            </a:r>
          </a:p>
          <a:p>
            <a:pPr>
              <a:spcAft>
                <a:spcPts val="900"/>
              </a:spcAft>
              <a:defRPr sz="2200">
                <a:solidFill>
                  <a:srgbClr val="17202A"/>
                </a:solidFill>
                <a:latin typeface="Aptos"/>
              </a:defRPr>
            </a:pPr>
            <a:r>
              <a:t>• Volume = πr²h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12280" y="4572000"/>
            <a:ext cx="4434840" cy="7315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800" b="1">
                <a:solidFill>
                  <a:srgbClr val="1AA6A6"/>
                </a:solidFill>
                <a:latin typeface="Aptos"/>
              </a:rPr>
              <a:t>Radius 4 cm, height 9 cm → TSA = 104π cm²; V = 144π cm³.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321040" cy="5943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Which method is correct?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Present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6419088"/>
            <a:ext cx="76809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L036 · Surface area and volume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28832" y="6419088"/>
            <a:ext cx="32004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325880"/>
            <a:ext cx="1042416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082B57"/>
                </a:solidFill>
                <a:latin typeface="Aptos"/>
              </a:rPr>
              <a:t>A learner says a closed cylinder has surface area 2πrh.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" y="2057400"/>
            <a:ext cx="4846320" cy="4572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200" b="1">
                <a:solidFill>
                  <a:srgbClr val="1AA6A6"/>
                </a:solidFill>
                <a:latin typeface="Aptos"/>
              </a:rPr>
              <a:t>What have they forgotten?</a:t>
            </a:r>
          </a:p>
        </p:txBody>
      </p:sp>
      <p:pic>
        <p:nvPicPr>
          <p:cNvPr id="10" name="Picture 9" descr="cylinder-n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6440" y="1828800"/>
            <a:ext cx="5212080" cy="31089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22960" y="2743200"/>
            <a:ext cx="4389120" cy="1874519"/>
          </a:xfrm>
          <a:prstGeom prst="rect">
            <a:avLst/>
          </a:prstGeom>
          <a:noFill/>
        </p:spPr>
        <p:txBody>
          <a:bodyPr wrap="square" lIns="137160" tIns="73152">
            <a:spAutoFit/>
          </a:bodyPr>
          <a:lstStyle/>
          <a:p>
            <a:pPr>
              <a:spcAft>
                <a:spcPts val="9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Identify the missing part.</a:t>
            </a:r>
          </a:p>
          <a:p>
            <a:pPr>
              <a:spcAft>
                <a:spcPts val="9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Explain why it must be included.</a:t>
            </a:r>
          </a:p>
          <a:p>
            <a:pPr>
              <a:spcAft>
                <a:spcPts val="9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Write the corrected formula.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5074920"/>
            <a:ext cx="978408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900" b="1">
                <a:solidFill>
                  <a:srgbClr val="082B57"/>
                </a:solidFill>
                <a:latin typeface="Aptos"/>
              </a:rPr>
              <a:t>Answer: the two circular ends · TSA = 2πr² + 2πrh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321040" cy="5943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Supported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Apply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6419088"/>
            <a:ext cx="76809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L036 · Surface area and volume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28832" y="6419088"/>
            <a:ext cx="32004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234440"/>
            <a:ext cx="118872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800" b="1">
                <a:solidFill>
                  <a:srgbClr val="1AA6A6"/>
                </a:solidFill>
                <a:latin typeface="Aptos"/>
              </a:rPr>
              <a:t>A1 [NC]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691640"/>
            <a:ext cx="10058400" cy="5943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082B57"/>
                </a:solidFill>
                <a:latin typeface="Aptos"/>
              </a:rPr>
              <a:t>A cuboid is 10 cm × 6 cm × 4 cm. Find its total surface area.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514600"/>
            <a:ext cx="4937760" cy="4572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000" b="1">
                <a:solidFill>
                  <a:srgbClr val="17202A"/>
                </a:solidFill>
                <a:latin typeface="Aptos"/>
              </a:rPr>
              <a:t>Scaffold: 2(lw + lh + wh)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383280"/>
            <a:ext cx="118872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800" b="1">
                <a:solidFill>
                  <a:srgbClr val="1AA6A6"/>
                </a:solidFill>
                <a:latin typeface="Aptos"/>
              </a:rPr>
              <a:t>A2 [NC]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3840480"/>
            <a:ext cx="10058400" cy="7772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300" b="1">
                <a:solidFill>
                  <a:srgbClr val="082B57"/>
                </a:solidFill>
                <a:latin typeface="Aptos"/>
              </a:rPr>
              <a:t>The same cuboid has volume 240 cm³. Explain why the units are cubic, not square.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" y="5212080"/>
            <a:ext cx="96012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000" b="1">
                <a:solidFill>
                  <a:srgbClr val="E9B949"/>
                </a:solidFill>
                <a:latin typeface="Aptos"/>
              </a:rPr>
              <a:t>When both are secure, remove the scaffold.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321040" cy="5943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Independent practice: scaffold removed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Apply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6419088"/>
            <a:ext cx="76809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L036 · Surface area and volume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28832" y="6419088"/>
            <a:ext cx="32004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234440"/>
            <a:ext cx="100584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800" b="1">
                <a:solidFill>
                  <a:srgbClr val="1AA6A6"/>
                </a:solidFill>
                <a:latin typeface="Aptos"/>
              </a:rPr>
              <a:t>A3 [C]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645920"/>
            <a:ext cx="10241280" cy="7315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300" b="1">
                <a:solidFill>
                  <a:srgbClr val="082B57"/>
                </a:solidFill>
                <a:latin typeface="Aptos"/>
              </a:rPr>
              <a:t>Closed cylinder: r = 3.5 cm, h = 12 cm. Find total surface area and volume to 1 d.p.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743200"/>
            <a:ext cx="1005840" cy="3200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800" b="1">
                <a:solidFill>
                  <a:srgbClr val="1AA6A6"/>
                </a:solidFill>
                <a:latin typeface="Aptos"/>
              </a:rPr>
              <a:t>A4 [NC]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154680"/>
            <a:ext cx="10241280" cy="7315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300" b="1">
                <a:solidFill>
                  <a:srgbClr val="082B57"/>
                </a:solidFill>
                <a:latin typeface="Aptos"/>
              </a:rPr>
              <a:t>Open-top box: 12 cm × 8 cm × 5 cm. Find exposed surface area and capacity.</a:t>
            </a:r>
          </a:p>
        </p:txBody>
      </p:sp>
      <p:pic>
        <p:nvPicPr>
          <p:cNvPr id="12" name="Picture 11" descr="open-top-bo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0" y="4069080"/>
            <a:ext cx="3474720" cy="18288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77240" y="5074920"/>
            <a:ext cx="576072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900" b="1">
                <a:solidFill>
                  <a:srgbClr val="E9B949"/>
                </a:solidFill>
                <a:latin typeface="Aptos"/>
              </a:rPr>
              <a:t>Show a separate check for each answer.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321040" cy="5943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Apply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6419088"/>
            <a:ext cx="76809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L036 · Surface area and volume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28832" y="6419088"/>
            <a:ext cx="32004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188720"/>
            <a:ext cx="2743200" cy="3657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800" b="1">
                <a:solidFill>
                  <a:srgbClr val="1AA6A6"/>
                </a:solidFill>
                <a:latin typeface="Aptos"/>
              </a:rPr>
              <a:t>E1 [C] · 4 marks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664208"/>
            <a:ext cx="10561320" cy="11430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200" b="1">
                <a:solidFill>
                  <a:srgbClr val="082B57"/>
                </a:solidFill>
                <a:latin typeface="Aptos"/>
              </a:rPr>
              <a:t>A closed cylinder has radius 5 cm and height 7 cm. A learner uses 2πrh for its surface area. Explain the error and calculate the correct total surface area in terms of π.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200400"/>
            <a:ext cx="2834640" cy="3657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800" b="1">
                <a:solidFill>
                  <a:srgbClr val="1AA6A6"/>
                </a:solidFill>
                <a:latin typeface="Aptos"/>
              </a:rPr>
              <a:t>E2 [NC] · 5 marks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657600"/>
            <a:ext cx="10424160" cy="9144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200" b="1">
                <a:solidFill>
                  <a:srgbClr val="082B57"/>
                </a:solidFill>
                <a:latin typeface="Aptos"/>
              </a:rPr>
              <a:t>A cuboid has volume 360 cm³. Its base is 12 cm by 5 cm. Find its height, then find its total surface area.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57800"/>
            <a:ext cx="10515600" cy="5943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800" b="1">
                <a:solidFill>
                  <a:srgbClr val="E9B949"/>
                </a:solidFill>
                <a:latin typeface="Aptos"/>
              </a:rPr>
              <a:t>Exam tip: write the structure/formula before substituting. Units are part of the mathematical communication.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321040" cy="5943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Stretch and deep challenge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Apply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6419088"/>
            <a:ext cx="76809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L036 · Surface area and volume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28832" y="6419088"/>
            <a:ext cx="32004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234440"/>
            <a:ext cx="2011680" cy="3657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900" b="1">
                <a:solidFill>
                  <a:srgbClr val="1AA6A6"/>
                </a:solidFill>
                <a:latin typeface="Aptos"/>
              </a:rPr>
              <a:t>Stretch [NC]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691640"/>
            <a:ext cx="10241280" cy="7315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300" b="1">
                <a:solidFill>
                  <a:srgbClr val="082B57"/>
                </a:solidFill>
                <a:latin typeface="Aptos"/>
              </a:rPr>
              <a:t>A closed cuboid has volume 120 cm³ and dimensions 4 cm × 5 cm × h. Find h and its total surface area.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971800"/>
            <a:ext cx="2560320" cy="3657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900" b="1">
                <a:solidFill>
                  <a:srgbClr val="1AA6A6"/>
                </a:solidFill>
                <a:latin typeface="Aptos"/>
              </a:rPr>
              <a:t>Deep challenge [C]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429000"/>
            <a:ext cx="10241280" cy="9144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300" b="1">
                <a:solidFill>
                  <a:srgbClr val="082B57"/>
                </a:solidFill>
                <a:latin typeface="Aptos"/>
              </a:rPr>
              <a:t>A cylinder has radius r and height 2r. Express total surface area and volume in terms of r. What happens to each if r is doubled?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074920"/>
            <a:ext cx="877824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900" b="1">
                <a:solidFill>
                  <a:srgbClr val="E9B949"/>
                </a:solidFill>
                <a:latin typeface="Aptos"/>
              </a:rPr>
              <a:t>Do not rush to a decimal: reason algebraically.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321040" cy="5943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Self-mark and repair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Apply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6419088"/>
            <a:ext cx="76809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L036 · Surface area and volume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28832" y="6419088"/>
            <a:ext cx="32004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325880"/>
            <a:ext cx="10149840" cy="5943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300" b="1">
                <a:solidFill>
                  <a:srgbClr val="082B57"/>
                </a:solidFill>
                <a:latin typeface="Aptos"/>
              </a:rPr>
              <a:t>Use the teacher check to identify the first decision that went wrong.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148840"/>
            <a:ext cx="9966960" cy="2606040"/>
          </a:xfrm>
          <a:prstGeom prst="rect">
            <a:avLst/>
          </a:prstGeom>
          <a:noFill/>
        </p:spPr>
        <p:txBody>
          <a:bodyPr wrap="square" lIns="137160" tIns="73152">
            <a:spAutoFit/>
          </a:bodyPr>
          <a:lstStyle/>
          <a:p>
            <a:pPr>
              <a:spcAft>
                <a:spcPts val="9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Was the solid open or closed?</a:t>
            </a:r>
          </a:p>
          <a:p>
            <a:pPr>
              <a:spcAft>
                <a:spcPts val="9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Did you count each required face once?</a:t>
            </a:r>
          </a:p>
          <a:p>
            <a:pPr>
              <a:spcAft>
                <a:spcPts val="9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Did you use radius rather than diameter?</a:t>
            </a:r>
          </a:p>
          <a:p>
            <a:pPr>
              <a:spcAft>
                <a:spcPts val="9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Did you keep square units for area and cubic units for volume?</a:t>
            </a:r>
          </a:p>
          <a:p>
            <a:pPr>
              <a:spcAft>
                <a:spcPts val="900"/>
              </a:spcAft>
              <a:defRPr sz="2100">
                <a:solidFill>
                  <a:srgbClr val="17202A"/>
                </a:solidFill>
                <a:latin typeface="Aptos"/>
              </a:defRPr>
            </a:pPr>
            <a:r>
              <a:t>• Did you round only at the end?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5074920"/>
            <a:ext cx="996696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000" b="1">
                <a:solidFill>
                  <a:srgbClr val="1AA6A6"/>
                </a:solidFill>
                <a:latin typeface="Aptos"/>
              </a:rPr>
              <a:t>Repair one answer, then complete a fresh matched question without prompts.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321040" cy="5943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Independent exit evidence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6419088"/>
            <a:ext cx="76809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L036 · Surface area and volume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28832" y="6419088"/>
            <a:ext cx="32004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234440"/>
            <a:ext cx="4389120" cy="3657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900" b="1">
                <a:solidFill>
                  <a:srgbClr val="1AA6A6"/>
                </a:solidFill>
                <a:latin typeface="Aptos"/>
              </a:rPr>
              <a:t>Without notes · 5 minutes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1828800"/>
            <a:ext cx="987552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500" b="1">
                <a:solidFill>
                  <a:srgbClr val="082B57"/>
                </a:solidFill>
                <a:latin typeface="Aptos"/>
              </a:rPr>
              <a:t>A closed cuboid measures 9 cm × 4 cm × 2 cm.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606040"/>
            <a:ext cx="4754880" cy="2057400"/>
          </a:xfrm>
          <a:prstGeom prst="rect">
            <a:avLst/>
          </a:prstGeom>
          <a:noFill/>
        </p:spPr>
        <p:txBody>
          <a:bodyPr wrap="square" lIns="137160" tIns="73152">
            <a:spAutoFit/>
          </a:bodyPr>
          <a:lstStyle/>
          <a:p>
            <a:pPr>
              <a:spcAft>
                <a:spcPts val="900"/>
              </a:spcAft>
              <a:defRPr sz="2200">
                <a:solidFill>
                  <a:srgbClr val="17202A"/>
                </a:solidFill>
                <a:latin typeface="Aptos"/>
              </a:defRPr>
            </a:pPr>
            <a:r>
              <a:t>• Find its total surface area.</a:t>
            </a:r>
          </a:p>
          <a:p>
            <a:pPr>
              <a:spcAft>
                <a:spcPts val="900"/>
              </a:spcAft>
              <a:defRPr sz="2200">
                <a:solidFill>
                  <a:srgbClr val="17202A"/>
                </a:solidFill>
                <a:latin typeface="Aptos"/>
              </a:defRPr>
            </a:pPr>
            <a:r>
              <a:t>• Find its volume.</a:t>
            </a:r>
          </a:p>
          <a:p>
            <a:pPr>
              <a:spcAft>
                <a:spcPts val="900"/>
              </a:spcAft>
              <a:defRPr sz="2200">
                <a:solidFill>
                  <a:srgbClr val="17202A"/>
                </a:solidFill>
                <a:latin typeface="Aptos"/>
              </a:defRPr>
            </a:pPr>
            <a:r>
              <a:t>• Use correct units.</a:t>
            </a:r>
          </a:p>
          <a:p>
            <a:pPr>
              <a:spcAft>
                <a:spcPts val="900"/>
              </a:spcAft>
              <a:defRPr sz="2200">
                <a:solidFill>
                  <a:srgbClr val="17202A"/>
                </a:solidFill>
                <a:latin typeface="Aptos"/>
              </a:defRPr>
            </a:pPr>
            <a:r>
              <a:t>• Show one check.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5074920"/>
            <a:ext cx="86868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000" b="1">
                <a:solidFill>
                  <a:srgbClr val="E9B949"/>
                </a:solidFill>
                <a:latin typeface="Aptos"/>
              </a:rPr>
              <a:t>This is fresh evidence against the objective.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321040" cy="5943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Distance travelled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6419088"/>
            <a:ext cx="76809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L036 · Surface area and volume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28832" y="6419088"/>
            <a:ext cx="32004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14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234440"/>
            <a:ext cx="960120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400" b="1">
                <a:solidFill>
                  <a:srgbClr val="082B57"/>
                </a:solidFill>
                <a:latin typeface="Aptos"/>
              </a:rPr>
              <a:t>Compare Connect &amp; Check with your exit evidence.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103120"/>
            <a:ext cx="1097280" cy="3657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200" b="1">
                <a:solidFill>
                  <a:srgbClr val="1AA6A6"/>
                </a:solidFill>
                <a:latin typeface="Aptos"/>
              </a:rPr>
              <a:t>WWW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40" y="2057400"/>
            <a:ext cx="8778240" cy="5943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100" b="0">
                <a:solidFill>
                  <a:srgbClr val="17202A"/>
                </a:solidFill>
                <a:latin typeface="Aptos"/>
              </a:rPr>
              <a:t>What is now more accurate, complete or clearly communicated?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3246120"/>
            <a:ext cx="1097280" cy="3657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200" b="1">
                <a:solidFill>
                  <a:srgbClr val="E9B949"/>
                </a:solidFill>
                <a:latin typeface="Aptos"/>
              </a:rPr>
              <a:t>EBI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20240" y="3200400"/>
            <a:ext cx="8778240" cy="5943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100" b="0">
                <a:solidFill>
                  <a:srgbClr val="17202A"/>
                </a:solidFill>
                <a:latin typeface="Aptos"/>
              </a:rPr>
              <a:t>What one action will improve your next surface-area/volume problem?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4754880"/>
            <a:ext cx="978408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000" b="1">
                <a:solidFill>
                  <a:srgbClr val="082B57"/>
                </a:solidFill>
                <a:latin typeface="Aptos"/>
              </a:rPr>
              <a:t>Record your next practice target in the workbook.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321040" cy="5943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Core answers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Teacher check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6419088"/>
            <a:ext cx="76809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L036 · Surface area and volume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28832" y="6419088"/>
            <a:ext cx="32004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234440"/>
            <a:ext cx="5120640" cy="4206240"/>
          </a:xfrm>
          <a:prstGeom prst="rect">
            <a:avLst/>
          </a:prstGeom>
          <a:noFill/>
        </p:spPr>
        <p:txBody>
          <a:bodyPr wrap="square" lIns="137160" tIns="73152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C1 120 cm³</a:t>
            </a:r>
          </a:p>
          <a:p>
            <a:pPr>
              <a:spcAft>
                <a:spcPts val="9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P1 surface area 158 cm²; volume 120 cm³</a:t>
            </a:r>
          </a:p>
          <a:p>
            <a:pPr>
              <a:spcAft>
                <a:spcPts val="9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P2 TSA 104π cm²; V 144π cm³</a:t>
            </a:r>
          </a:p>
          <a:p>
            <a:pPr>
              <a:spcAft>
                <a:spcPts val="9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A1 248 cm²</a:t>
            </a:r>
          </a:p>
          <a:p>
            <a:pPr>
              <a:spcAft>
                <a:spcPts val="9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A3 ≈ 340.9 cm²; ≈ 461.8 cm³</a:t>
            </a:r>
          </a:p>
          <a:p>
            <a:pPr>
              <a:spcAft>
                <a:spcPts val="9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t>• A4 296 cm²; 480 cm³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26480" y="1234440"/>
            <a:ext cx="5120640" cy="4389120"/>
          </a:xfrm>
          <a:prstGeom prst="rect">
            <a:avLst/>
          </a:prstGeom>
          <a:noFill/>
        </p:spPr>
        <p:txBody>
          <a:bodyPr wrap="square" lIns="137160" tIns="73152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17202A"/>
                </a:solidFill>
                <a:latin typeface="Aptos"/>
              </a:defRPr>
            </a:pPr>
            <a:r>
              <a:t>• E1 120π cm²; two circular ends were omitted</a:t>
            </a:r>
          </a:p>
          <a:p>
            <a:pPr>
              <a:spcAft>
                <a:spcPts val="900"/>
              </a:spcAft>
              <a:defRPr sz="1900">
                <a:solidFill>
                  <a:srgbClr val="17202A"/>
                </a:solidFill>
                <a:latin typeface="Aptos"/>
              </a:defRPr>
            </a:pPr>
            <a:r>
              <a:t>• E2 h = 6 cm; surface area = 324 cm²</a:t>
            </a:r>
          </a:p>
          <a:p>
            <a:pPr>
              <a:spcAft>
                <a:spcPts val="900"/>
              </a:spcAft>
              <a:defRPr sz="1900">
                <a:solidFill>
                  <a:srgbClr val="17202A"/>
                </a:solidFill>
                <a:latin typeface="Aptos"/>
              </a:defRPr>
            </a:pPr>
            <a:r>
              <a:t>• Stretch: h = 6 cm; SA = 148 cm²</a:t>
            </a:r>
          </a:p>
          <a:p>
            <a:pPr>
              <a:spcAft>
                <a:spcPts val="900"/>
              </a:spcAft>
              <a:defRPr sz="1900">
                <a:solidFill>
                  <a:srgbClr val="17202A"/>
                </a:solidFill>
                <a:latin typeface="Aptos"/>
              </a:defRPr>
            </a:pPr>
            <a:r>
              <a:t>• Deep challenge: SA = 6πr²; V = 2πr³; doubling r ×4 area and ×8 volume</a:t>
            </a:r>
          </a:p>
          <a:p>
            <a:pPr>
              <a:spcAft>
                <a:spcPts val="900"/>
              </a:spcAft>
              <a:defRPr sz="1900">
                <a:solidFill>
                  <a:srgbClr val="17202A"/>
                </a:solidFill>
                <a:latin typeface="Aptos"/>
              </a:defRPr>
            </a:pPr>
            <a:r>
              <a:t>• Exit: 124 cm²; 72 cm³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F3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56032"/>
            <a:ext cx="8321040" cy="5943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3000" b="1">
                <a:solidFill>
                  <a:srgbClr val="082B57"/>
                </a:solidFill>
                <a:latin typeface="Aptos"/>
              </a:rPr>
              <a:t>Before the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89720" y="256032"/>
            <a:ext cx="2423160" cy="502920"/>
          </a:xfrm>
          <a:prstGeom prst="roundRect">
            <a:avLst/>
          </a:prstGeom>
          <a:solidFill>
            <a:srgbClr val="1AA6A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308592" y="329184"/>
            <a:ext cx="2194560" cy="2743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57400" y="6419088"/>
            <a:ext cx="768096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GCSE Mathematics 1MA1 · L036 · Surface area and volume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28832" y="6419088"/>
            <a:ext cx="320040" cy="2286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ctr"/>
            <a:r>
              <a:rPr sz="1000" b="0">
                <a:solidFill>
                  <a:srgbClr val="60798B"/>
                </a:solidFill>
                <a:latin typeface="Aptos"/>
              </a:rPr>
              <a:t>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1325880"/>
            <a:ext cx="9875520" cy="50292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600" b="1">
                <a:solidFill>
                  <a:srgbClr val="082B57"/>
                </a:solidFill>
                <a:latin typeface="Aptos"/>
              </a:rPr>
              <a:t>Next: plans, elevations and measures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2743200" cy="3657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000" b="1">
                <a:solidFill>
                  <a:srgbClr val="1AA6A6"/>
                </a:solidFill>
                <a:latin typeface="Aptos"/>
              </a:rPr>
              <a:t>Preparation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651760"/>
            <a:ext cx="9875520" cy="77724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2300" b="0">
                <a:solidFill>
                  <a:srgbClr val="17202A"/>
                </a:solidFill>
                <a:latin typeface="Aptos"/>
              </a:rPr>
              <a:t>Sketch the front, side and plan views of four unit cubes arranged as a 2×2 square on the base.</a:t>
            </a:r>
          </a:p>
        </p:txBody>
      </p:sp>
      <p:pic>
        <p:nvPicPr>
          <p:cNvPr id="11" name="Picture 10" descr="open-top-box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23760" y="3840480"/>
            <a:ext cx="3840480" cy="19659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77240" y="4800600"/>
            <a:ext cx="5943600" cy="68580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900" b="1">
                <a:solidFill>
                  <a:srgbClr val="E9B949"/>
                </a:solidFill>
                <a:latin typeface="Aptos"/>
              </a:rPr>
              <a:t>Bring one question from today’s lesson that you still want to test.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82B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365760"/>
            <a:ext cx="2377440" cy="1143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1783080"/>
            <a:ext cx="6400800" cy="59436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3100" b="1">
                <a:solidFill>
                  <a:srgbClr val="FFFFFF"/>
                </a:solidFill>
                <a:latin typeface="Aptos"/>
              </a:rPr>
              <a:t>L036 teacher notes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606040"/>
            <a:ext cx="7406640" cy="2926080"/>
          </a:xfrm>
          <a:prstGeom prst="rect">
            <a:avLst/>
          </a:prstGeom>
          <a:noFill/>
        </p:spPr>
        <p:txBody>
          <a:bodyPr wrap="square" lIns="137160" tIns="73152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rPr>
                <a:solidFill>
                  <a:srgbClr val="FFFFFF"/>
                </a:solidFill>
              </a:rPr>
              <a:t>• Baseline misconception: cm² vs cm³ / omitted faces.</a:t>
            </a:r>
          </a:p>
          <a:p>
            <a:pPr>
              <a:spcAft>
                <a:spcPts val="9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rPr>
                <a:solidFill>
                  <a:srgbClr val="FFFFFF"/>
                </a:solidFill>
              </a:rPr>
              <a:t>• Route choice changes the journey, not the evidence.</a:t>
            </a:r>
          </a:p>
          <a:p>
            <a:pPr>
              <a:spcAft>
                <a:spcPts val="9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rPr>
                <a:solidFill>
                  <a:srgbClr val="FFFFFF"/>
                </a:solidFill>
              </a:rPr>
              <a:t>• Remove scaffolds before A3.</a:t>
            </a:r>
          </a:p>
          <a:p>
            <a:pPr>
              <a:spcAft>
                <a:spcPts val="9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rPr>
                <a:solidFill>
                  <a:srgbClr val="FFFFFF"/>
                </a:solidFill>
              </a:rPr>
              <a:t>• Keep exact π until final rounding.</a:t>
            </a:r>
          </a:p>
          <a:p>
            <a:pPr>
              <a:spcAft>
                <a:spcPts val="900"/>
              </a:spcAft>
              <a:defRPr sz="2000">
                <a:solidFill>
                  <a:srgbClr val="17202A"/>
                </a:solidFill>
                <a:latin typeface="Aptos"/>
              </a:defRPr>
            </a:pPr>
            <a:r>
              <a:rPr>
                <a:solidFill>
                  <a:srgbClr val="FFFFFF"/>
                </a:solidFill>
              </a:rPr>
              <a:t>• Exit evidence should be fresh and independent.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5806440"/>
            <a:ext cx="7863840" cy="411480"/>
          </a:xfrm>
          <a:prstGeom prst="rect">
            <a:avLst/>
          </a:prstGeom>
          <a:noFill/>
        </p:spPr>
        <p:txBody>
          <a:bodyPr wrap="square" lIns="36576" rIns="36576" tIns="18288" bIns="18288">
            <a:spAutoFit/>
          </a:bodyPr>
          <a:lstStyle/>
          <a:p>
            <a:pPr algn="l"/>
            <a:r>
              <a:rPr sz="1700" b="1">
                <a:solidFill>
                  <a:srgbClr val="E9B949"/>
                </a:solidFill>
                <a:latin typeface="Aptos"/>
              </a:rPr>
              <a:t>Next lesson: L037 Plans, elevations and measures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L036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Surface area and volume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Find surface area and volume using appropriate nets and formulae.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the correct geometric fact, theorem, formula or transformation and used a clear diagram with appropriate labels and units.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name the fact or theorem, show the substitution or construction step and check whether the size, direction and units of the result are reasonable.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closed cuboid has volume 120 cm³ and dimensions 4 cm by 5 cm by h. Find h and surface area.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cylinder has radius r and height 2r. Express its total surface area and volume in terms of r.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