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2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411480"/>
            <a:ext cx="2743200" cy="1325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1965960"/>
            <a:ext cx="6309360" cy="13258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PYTHAGORAS IN TWO DIMENSIONS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069080"/>
            <a:ext cx="6035040" cy="4572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E9B949"/>
                </a:solidFill>
                <a:latin typeface="Aptos"/>
              </a:rPr>
              <a:t>GCSE Mathematics 1MA1 · L038 · 60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663440"/>
            <a:ext cx="59436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ptos"/>
              </a:rPr>
              <a:t>Week 13 · Reach for the Star Gold Standard</a:t>
            </a:r>
          </a:p>
        </p:txBody>
      </p:sp>
      <p:pic>
        <p:nvPicPr>
          <p:cNvPr id="7" name="Picture 6" descr="L03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1417320"/>
            <a:ext cx="438912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Objective and lesson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234440"/>
            <a:ext cx="36576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By the end you will: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50292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identify the hypotenuse reliably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use a²+b²=c² for a missing length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subtract squares when a shorter side is missing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check whether a triangle is right-angled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234440"/>
            <a:ext cx="24688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Running order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691640"/>
            <a:ext cx="41148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Connect &amp; Check · 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Share · 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Present · 12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Apply · 25 min</a:t>
            </a:r>
          </a:p>
          <a:p>
            <a:pPr>
              <a:spcAft>
                <a:spcPts val="8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Recall &amp; Review · 8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074920"/>
            <a:ext cx="1033272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700" b="1">
                <a:solidFill>
                  <a:srgbClr val="1AA6A6"/>
                </a:solidFill>
                <a:latin typeface="Aptos"/>
              </a:rPr>
              <a:t>Core square-number examples may be non-calculator; calculator questions are labelled C. Round only when requested.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Baseline: what do you already know?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45720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Work independently · 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737360"/>
            <a:ext cx="64008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Which side is the hypotenuse in a right-angled triangle?</a:t>
            </a:r>
          </a:p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Calculate 9², 12² and √225.</a:t>
            </a:r>
          </a:p>
        </p:txBody>
      </p:sp>
      <p:pic>
        <p:nvPicPr>
          <p:cNvPr id="10" name="Picture 9" descr="L038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417320"/>
            <a:ext cx="3840480" cy="23774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" y="5074920"/>
            <a:ext cx="64008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082B57"/>
                </a:solidFill>
                <a:latin typeface="Aptos"/>
              </a:rPr>
              <a:t>Keep this response for distance-travelled comparison.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143000"/>
            <a:ext cx="530352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Same destination. Different journey.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A · Visual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Annotate the triangle and square each relevant side.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5151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B · 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Use a structured a²+b²=c² template.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192" y="2057400"/>
            <a:ext cx="297180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900" b="1">
                <a:solidFill>
                  <a:srgbClr val="082B57"/>
                </a:solidFill>
                <a:latin typeface="Aptos"/>
              </a:rPr>
              <a:t>C · Explain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743200"/>
            <a:ext cx="292608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700" b="0">
                <a:solidFill>
                  <a:srgbClr val="17202A"/>
                </a:solidFill>
                <a:latin typeface="Aptos"/>
              </a:rPr>
              <a:t>Explain whether to add or subtract squares and why.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983480"/>
            <a:ext cx="1024128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2000" b="1">
                <a:solidFill>
                  <a:srgbClr val="1AA6A6"/>
                </a:solidFill>
                <a:latin typeface="Aptos"/>
              </a:rPr>
              <a:t>Compare evidence with a partner before you continue.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Model: identify c first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5</a:t>
            </a:r>
          </a:p>
        </p:txBody>
      </p:sp>
      <p:pic>
        <p:nvPicPr>
          <p:cNvPr id="8" name="Picture 7" descr="L038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280160"/>
            <a:ext cx="5669280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0" y="1417320"/>
            <a:ext cx="45720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c is opposite the right angle.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If c is missing, add squared short sides.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If a short side is missing, subtract from c².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Take the square root at the end.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4754880"/>
            <a:ext cx="4572000" cy="6400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the hypotenuse must be the longest side.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Worked example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rectangle measures 9 cm by 12 cm. Find its diagonal.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40"/>
            <a:ext cx="996696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The diagonal is the hypotenuse.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d²=9²+12²=81+144=225.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d=√225=15 cm.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16636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Check: 15 is longer than both 9 and 12; 9²+12²=15².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Misconception check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1024128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learner solves c=√(9+16) for sides 3 cm and 4 cm.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60320"/>
            <a:ext cx="58521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What should be squared?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What does the theorem actually say?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Compare with the known 3-4-5 triangle.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074920"/>
            <a:ext cx="987552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Repair: c=√(3²+4²)=5 cm.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Supported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332720" cy="10058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Find the hypotenuse of a right triangle with legs 6 cm and 8 cm.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743200"/>
            <a:ext cx="9326880" cy="5486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17202A"/>
                </a:solidFill>
                <a:latin typeface="Aptos"/>
              </a:rPr>
              <a:t>Scaffold: mark c, write a²+b²=c², substitute, then solve.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703320"/>
            <a:ext cx="10241280" cy="8229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right triangle has hypotenuse 13 cm and one shorter side 5 cm. Find the other side.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212080"/>
            <a:ext cx="96012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Remove the scaffold before the next slide.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Independent practice: scaffold removed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371600"/>
            <a:ext cx="103327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A ladder reaches 6 m up a wall and its foot is 2.5 m from the wall. Find the ladder length.</a:t>
            </a:r>
          </a:p>
          <a:p>
            <a:pPr>
              <a:spcAft>
                <a:spcPts val="8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A rectangle is 9 cm by 12 cm. Find its diagonal.</a:t>
            </a:r>
          </a:p>
        </p:txBody>
      </p:sp>
      <p:pic>
        <p:nvPicPr>
          <p:cNvPr id="9" name="Picture 8" descr="L038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4114800"/>
            <a:ext cx="3657600" cy="1828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" y="5074920"/>
            <a:ext cx="62179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Show a separate check or justification.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7160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rectangular field is 30 m by 40 m. Find the straight-line distance between opposite corners.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154680"/>
            <a:ext cx="10424160" cy="10515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triangle has side lengths 7 cm, 24 cm and 25 cm. Show that it is right-angled.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166360"/>
            <a:ext cx="102412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E9B949"/>
                </a:solidFill>
                <a:latin typeface="Aptos"/>
              </a:rPr>
              <a:t>Exam tip: the equation is evidence; do not give only a calculator answer.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Stretch and deep challenge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182880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1024128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9 cm by 12 cm rectangle is cut along a diagonal. Find the perimeter of one resulting triangle.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154680"/>
            <a:ext cx="219456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611880"/>
            <a:ext cx="10241280" cy="10058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triangle has sides 8 cm, 15 cm and 17 cm. Prove it is right-angled and find its area.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57800"/>
            <a:ext cx="100584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800" b="1">
                <a:solidFill>
                  <a:srgbClr val="E9B949"/>
                </a:solidFill>
                <a:latin typeface="Aptos"/>
              </a:rPr>
              <a:t>For a “prove right-angled” question, compare the sum of the two smaller squares with the largest square.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Self-mark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80160"/>
            <a:ext cx="9875520" cy="54864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Identify the first decision that went wrong.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9875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identify the side opposite the right angle?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square each side length?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add/subtract in the correct direction?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take the final square root?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Is the answer a sensible length?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12064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Repair one answer, then solve a fresh matched question without prompts.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Independent exit evidence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438912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Without notes · 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828800"/>
            <a:ext cx="10149840" cy="9144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right triangle has hypotenuse 10 cm and one shorter side 6 cm. Find the other side and show a check.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71800"/>
            <a:ext cx="80467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Identify c.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Form the equation.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Find the length.</a:t>
            </a:r>
          </a:p>
          <a:p>
            <a:pPr>
              <a:spcAft>
                <a:spcPts val="8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Substitute back as a check.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212080"/>
            <a:ext cx="859536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Fresh evidence against the objective.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Distance travelled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987552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Compare your baseline with the exit evidence.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10972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1AA6A6"/>
                </a:solidFill>
                <a:latin typeface="Aptos"/>
              </a:rPr>
              <a:t>WWW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2103120"/>
            <a:ext cx="8686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0">
                <a:solidFill>
                  <a:srgbClr val="17202A"/>
                </a:solidFill>
                <a:latin typeface="Aptos"/>
              </a:rPr>
              <a:t>What is now more accurate, complete or clearly explained?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291840"/>
            <a:ext cx="1097280" cy="3657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200" b="1">
                <a:solidFill>
                  <a:srgbClr val="E9B949"/>
                </a:solidFill>
                <a:latin typeface="Aptos"/>
              </a:rPr>
              <a:t>EBI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3246120"/>
            <a:ext cx="8686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0">
                <a:solidFill>
                  <a:srgbClr val="17202A"/>
                </a:solidFill>
                <a:latin typeface="Aptos"/>
              </a:rPr>
              <a:t>What one action will improve your next answer?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800600"/>
            <a:ext cx="9601200" cy="5029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Record the next-practice target in the workbook.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41248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Core answers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Teacher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419088"/>
            <a:ext cx="80467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L038 · Pythagoras in two dimensions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419088"/>
            <a:ext cx="274320" cy="22860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51206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C2 81, 144, 15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P1 15 cm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A1 10 cm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A2 12 cm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A3 6.5 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23444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A4 15 cm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E1 50 m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E2 right-angled</a:t>
            </a:r>
          </a:p>
          <a:p>
            <a:pPr>
              <a:spcAft>
                <a:spcPts val="800"/>
              </a:spcAft>
              <a:defRPr sz="1800">
                <a:solidFill>
                  <a:srgbClr val="17202A"/>
                </a:solidFill>
                <a:latin typeface="Aptos"/>
              </a:defRPr>
            </a:pPr>
            <a:r>
              <a:t>• Exit 8 cm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2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65760"/>
            <a:ext cx="2377440" cy="114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783080"/>
            <a:ext cx="6400800" cy="59436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L038 teacher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06040"/>
            <a:ext cx="886968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Insist on identifying c before calculation.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Equation before calculator.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Use subtraction for a missing short side.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• Check by substitution and magnitude.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806440"/>
            <a:ext cx="9326880" cy="411480"/>
          </a:xfrm>
          <a:prstGeom prst="rect">
            <a:avLst/>
          </a:prstGeom>
          <a:noFill/>
        </p:spPr>
        <p:txBody>
          <a:bodyPr wrap="square" lIns="27432" rIns="27432" tIns="18288" bIns="18288">
            <a:spAutoFit/>
          </a:bodyPr>
          <a:lstStyle/>
          <a:p>
            <a:pPr algn="l"/>
            <a:r>
              <a:rPr sz="1700" b="1">
                <a:solidFill>
                  <a:srgbClr val="E9B949"/>
                </a:solidFill>
                <a:latin typeface="Aptos"/>
              </a:rPr>
              <a:t>Next: L039 Trigonometry in right triangles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Pythagoras in two dimensions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Pythagoras to find a missing length in a right-angled triangle.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rectangle is 9 cm by 12 cm. Find its diagonal and the perimeter of one of the right triangles formed by that diagonal.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triangle has sides 8, 15 and 17 cm. Prove it is right-angled and find its area.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