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82B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411480"/>
            <a:ext cx="2743200" cy="1325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1965960"/>
            <a:ext cx="6309360" cy="13258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"/>
              </a:rPr>
              <a:t>TRIGONOMETRY IN RIGHT TRIANGLES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4069080"/>
            <a:ext cx="6035040" cy="4572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E9B949"/>
                </a:solidFill>
                <a:latin typeface="Aptos"/>
              </a:rPr>
              <a:t>GCSE Mathematics 1MA1 · L039 · 60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663440"/>
            <a:ext cx="594360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ptos"/>
              </a:rPr>
              <a:t>Week 13 · Reach for the Star Gold Standard</a:t>
            </a:r>
          </a:p>
        </p:txBody>
      </p:sp>
      <p:pic>
        <p:nvPicPr>
          <p:cNvPr id="7" name="Picture 6" descr="L03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1417320"/>
            <a:ext cx="438912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Objective and lesson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234440"/>
            <a:ext cx="365760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082B57"/>
                </a:solidFill>
                <a:latin typeface="Aptos"/>
              </a:rPr>
              <a:t>By the end you will: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50292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label opposite, adjacent and hypotenuse relative to θ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select sine, cosine or tangent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find a missing side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use inverse trig to find an angle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234440"/>
            <a:ext cx="246888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082B57"/>
                </a:solidFill>
                <a:latin typeface="Aptos"/>
              </a:rPr>
              <a:t>Running order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691640"/>
            <a:ext cx="41148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Connect &amp; Check · 5 min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Share · 5 min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Present · 12 min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Apply · 25 min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Recall &amp; Review · 8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074920"/>
            <a:ext cx="1033272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700" b="1">
                <a:solidFill>
                  <a:srgbClr val="1AA6A6"/>
                </a:solidFill>
                <a:latin typeface="Aptos"/>
              </a:rPr>
              <a:t>Calculator required for trigonometric values. Check degree mode. Keep full precision until the final rounding step.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Baseline: what do you already know?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457200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Work independently · 5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737360"/>
            <a:ext cx="64008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In a right triangle, which side is always the hypotenuse?</a:t>
            </a:r>
          </a:p>
          <a:p>
            <a:pPr>
              <a:spcAft>
                <a:spcPts val="8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Relative to an angle θ, explain how to identify the opposite and adjacent sides.</a:t>
            </a:r>
          </a:p>
        </p:txBody>
      </p:sp>
      <p:pic>
        <p:nvPicPr>
          <p:cNvPr id="10" name="Picture 9" descr="L039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417320"/>
            <a:ext cx="3840480" cy="23774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2960" y="5074920"/>
            <a:ext cx="640080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082B57"/>
                </a:solidFill>
                <a:latin typeface="Aptos"/>
              </a:rPr>
              <a:t>Keep this response for distance-travelled comparison.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Share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143000"/>
            <a:ext cx="530352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Same destination. Different journey.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874519"/>
            <a:ext cx="3337560" cy="2423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B9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2057400"/>
            <a:ext cx="297180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900" b="1">
                <a:solidFill>
                  <a:srgbClr val="082B57"/>
                </a:solidFill>
                <a:latin typeface="Aptos"/>
              </a:rPr>
              <a:t>A · Visual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743200"/>
            <a:ext cx="292608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700" b="0">
                <a:solidFill>
                  <a:srgbClr val="17202A"/>
                </a:solidFill>
                <a:latin typeface="Aptos"/>
              </a:rPr>
              <a:t>Label O, A, H on the diagram and circle known/required values.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59" y="1874519"/>
            <a:ext cx="3337560" cy="2423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B9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5151" y="2057400"/>
            <a:ext cx="297180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900" b="1">
                <a:solidFill>
                  <a:srgbClr val="082B57"/>
                </a:solidFill>
                <a:latin typeface="Aptos"/>
              </a:rPr>
              <a:t>B · Method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743200"/>
            <a:ext cx="292608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700" b="0">
                <a:solidFill>
                  <a:srgbClr val="17202A"/>
                </a:solidFill>
                <a:latin typeface="Aptos"/>
              </a:rPr>
              <a:t>Use SOHCAHTOA as a selection table.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1874519"/>
            <a:ext cx="3337560" cy="2423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B9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192" y="2057400"/>
            <a:ext cx="297180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900" b="1">
                <a:solidFill>
                  <a:srgbClr val="082B57"/>
                </a:solidFill>
                <a:latin typeface="Aptos"/>
              </a:rPr>
              <a:t>C · Explain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2743200"/>
            <a:ext cx="292608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700" b="0">
                <a:solidFill>
                  <a:srgbClr val="17202A"/>
                </a:solidFill>
                <a:latin typeface="Aptos"/>
              </a:rPr>
              <a:t>State why one ratio contains exactly the needed sides.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983480"/>
            <a:ext cx="1024128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2000" b="1">
                <a:solidFill>
                  <a:srgbClr val="1AA6A6"/>
                </a:solidFill>
                <a:latin typeface="Aptos"/>
              </a:rPr>
              <a:t>Compare evidence with a partner before you continue.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Model: label before choosing a ratio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5</a:t>
            </a:r>
          </a:p>
        </p:txBody>
      </p:sp>
      <p:pic>
        <p:nvPicPr>
          <p:cNvPr id="8" name="Picture 7" descr="L039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280160"/>
            <a:ext cx="5669280" cy="342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3680" y="1417320"/>
            <a:ext cx="45720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H is opposite the right angle.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O is opposite the chosen θ.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A touches θ but is not H.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Choose the ratio containing known + required values.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4754880"/>
            <a:ext cx="4572000" cy="6400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800" b="1">
                <a:solidFill>
                  <a:srgbClr val="1AA6A6"/>
                </a:solidFill>
                <a:latin typeface="Aptos"/>
              </a:rPr>
              <a:t>change θ and O/A swap; H stays the same.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Worked example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1042416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Adjacent = 8 cm and θ = 35°. Find the opposite side.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06040"/>
            <a:ext cx="996696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Relative to θ: A=8, O=x.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tan35=x/8.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x=8tan35≈5.60 cm.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166360"/>
            <a:ext cx="987552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Check: positive length; opposite is smaller than adjacent for 35°, which is plausible.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Misconception check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10241280" cy="9144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A learner uses sine when the known sides are opposite and adjacent.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560320"/>
            <a:ext cx="58521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Which ratio contains O and A?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What does sine require?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Write the ratio before substituting.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074920"/>
            <a:ext cx="987552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Repair: use tangent because tanθ=O/A.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Supported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332720" cy="100584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300" b="1">
                <a:solidFill>
                  <a:srgbClr val="082B57"/>
                </a:solidFill>
                <a:latin typeface="Aptos"/>
              </a:rPr>
              <a:t>Angle θ=30°, hypotenuse=10 cm. Find the opposite side.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743200"/>
            <a:ext cx="9326880" cy="54864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17202A"/>
                </a:solidFill>
                <a:latin typeface="Aptos"/>
              </a:rPr>
              <a:t>Scaffold: label H/O/A, circle known + required, choose SOH/CAH/TOA, then rearrange.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703320"/>
            <a:ext cx="10241280" cy="8229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Opposite=7 cm, hypotenuse=10 cm. Find θ to 1 d.p.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212080"/>
            <a:ext cx="960120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Remove the scaffold before the next slide.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Independent practice: scaffold removed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371600"/>
            <a:ext cx="10332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Adjacent=12 cm, θ=28°. Find the hypotenuse to 1 d.p.</a:t>
            </a:r>
          </a:p>
          <a:p>
            <a:pPr>
              <a:spcAft>
                <a:spcPts val="8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Opposite=9 cm, adjacent=14 cm. Find θ to 1 d.p.</a:t>
            </a:r>
          </a:p>
        </p:txBody>
      </p:sp>
      <p:pic>
        <p:nvPicPr>
          <p:cNvPr id="9" name="Picture 8" descr="L039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4114800"/>
            <a:ext cx="3657600" cy="1828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2960" y="5074920"/>
            <a:ext cx="621792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Show a separate check or justification.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71600"/>
            <a:ext cx="1042416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A ladder 5.5 m long makes an angle of 68° with the ground. How high up the wall does it reach? Give 2 d.p.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154680"/>
            <a:ext cx="1042416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From a point 20 m from the base of a vertical tower, the angle of elevation to the top is 32°. Find the tower height to 1 d.p.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166360"/>
            <a:ext cx="102412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800" b="1">
                <a:solidFill>
                  <a:srgbClr val="E9B949"/>
                </a:solidFill>
                <a:latin typeface="Aptos"/>
              </a:rPr>
              <a:t>Exam tip: a written trig equation protects method marks even if the calculator step goes wrong.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Stretch and deep challenge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182880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10241280" cy="9144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Two right triangles both have angle 30° but hypotenuses 10 cm and 25 cm. Compare their opposite sides.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154680"/>
            <a:ext cx="219456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611880"/>
            <a:ext cx="10241280" cy="100584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A right triangle has area 30 cm² and one acute angle 40°. Find one possible pair of perpendicular side lengths.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57800"/>
            <a:ext cx="1005840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800" b="1">
                <a:solidFill>
                  <a:srgbClr val="E9B949"/>
                </a:solidFill>
                <a:latin typeface="Aptos"/>
              </a:rPr>
              <a:t>Similar right triangles with the same acute angle preserve side ratios.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Self-mark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80160"/>
            <a:ext cx="9875520" cy="54864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300" b="1">
                <a:solidFill>
                  <a:srgbClr val="082B57"/>
                </a:solidFill>
                <a:latin typeface="Aptos"/>
              </a:rPr>
              <a:t>Identify the first decision that went wrong.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103120"/>
            <a:ext cx="98755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Is the calculator in degree mode?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label sides relative to the stated angle?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Does the chosen ratio contain the known and required sides?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rearrange before typing?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round only at the end?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120640"/>
            <a:ext cx="987552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Repair one answer, then solve a fresh matched question without prompts.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Independent exit evidence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438912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Without notes · 5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828800"/>
            <a:ext cx="10149840" cy="9144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A right triangle has opposite side 6 cm and adjacent side 11 cm relative to θ. Find θ to 1 d.p. and state the ratio used.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971800"/>
            <a:ext cx="804672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Label O/A/H.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State the ratio.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Use inverse trig.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Round to 1 d.p.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212080"/>
            <a:ext cx="859536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Fresh evidence against the objective.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Distance travelled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987552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Compare your baseline with the exit evidence.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109728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1AA6A6"/>
                </a:solidFill>
                <a:latin typeface="Aptos"/>
              </a:rPr>
              <a:t>WWW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5960" y="2103120"/>
            <a:ext cx="868680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0">
                <a:solidFill>
                  <a:srgbClr val="17202A"/>
                </a:solidFill>
                <a:latin typeface="Aptos"/>
              </a:rPr>
              <a:t>What is now more accurate, complete or clearly explained?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291840"/>
            <a:ext cx="109728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E9B949"/>
                </a:solidFill>
                <a:latin typeface="Aptos"/>
              </a:rPr>
              <a:t>EBI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5960" y="3246120"/>
            <a:ext cx="868680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0">
                <a:solidFill>
                  <a:srgbClr val="17202A"/>
                </a:solidFill>
                <a:latin typeface="Aptos"/>
              </a:rPr>
              <a:t>What one action will improve your next answer?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800600"/>
            <a:ext cx="960120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082B57"/>
                </a:solidFill>
                <a:latin typeface="Aptos"/>
              </a:rPr>
              <a:t>Record the next-practice target in the workbook.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Core answers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Teacher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L039 · Trigonometry in right triangles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51206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P1 5.60 cm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A1 5 cm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A2 44.4°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A3 13.6 cm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A4 32.7°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1234440"/>
            <a:ext cx="50292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E1 5.10 m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E2 12.5 m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X1 5 cm and 12.5 cm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Exit 28.6°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82B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365760"/>
            <a:ext cx="2377440" cy="1143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783080"/>
            <a:ext cx="640080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ptos"/>
              </a:rPr>
              <a:t>L039 teacher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06040"/>
            <a:ext cx="886968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• Check degree mode before any calculation.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• O/A are angle-relative; H is fixed.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• Equation before calculator input.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• Inverse trig finds angles; it is not reciprocal trig.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5806440"/>
            <a:ext cx="932688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700" b="1">
                <a:solidFill>
                  <a:srgbClr val="E9B949"/>
                </a:solidFill>
                <a:latin typeface="Aptos"/>
              </a:rPr>
              <a:t>Next: L040 Cumulative checkpoint 2 and feedback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L039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Trigonometry in right triangles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Select sine, cosine or tangent to find a right-triangle side or angle.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right triangle has adjacent side 8 cm and an angle of 35°. Find the opposite side to 2 d.p.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Two right triangles share angle 30° but have hypotenuses 10 cm and 25 cm. Compare their opposite sides.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