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D5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228600"/>
            <a:ext cx="1143000" cy="571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1417320"/>
            <a:ext cx="658368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100" b="1">
                <a:solidFill>
                  <a:srgbClr val="FFFFFF"/>
                </a:solidFill>
              </a:defRPr>
            </a:pPr>
            <a:r>
              <a:t>STRAIGHT LINE EQUATIONS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2926080"/>
            <a:ext cx="6035040" cy="10058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500">
                <a:solidFill>
                  <a:srgbClr val="0F2D4F"/>
                </a:solidFill>
              </a:defRPr>
            </a:pPr>
            <a:r>
              <a:t>GCSE Mathematics 1MA1 · L042 · 60 minutes</a:t>
            </a:r>
          </a:p>
          <a:p>
            <a:pPr>
              <a:spcAft>
                <a:spcPts val="800"/>
              </a:spcAft>
              <a:defRPr sz="1500">
                <a:solidFill>
                  <a:srgbClr val="0F2D4F"/>
                </a:solidFill>
              </a:defRPr>
            </a:pPr>
            <a:r>
              <a:t>Week 14 · Reach for the Star Gold Standard</a:t>
            </a:r>
          </a:p>
        </p:txBody>
      </p:sp>
      <p:pic>
        <p:nvPicPr>
          <p:cNvPr id="5" name="Picture 4" descr="L042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679" y="1143000"/>
            <a:ext cx="3749039" cy="237439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56032"/>
            <a:ext cx="6858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52D57"/>
                </a:solidFill>
              </a:defRPr>
            </a:pPr>
            <a:r>
              <a:t>Objective and lesson route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104120" y="228600"/>
            <a:ext cx="1463040" cy="310896"/>
          </a:xfrm>
          <a:prstGeom prst="roundRect">
            <a:avLst/>
          </a:prstGeom>
          <a:solidFill>
            <a:srgbClr val="009691"/>
          </a:solidFill>
          <a:ln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Connect &amp; Check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058400" cy="42062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Form and use straight-line equations, check whether points lie on a line and locate intersections.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Running order: Connect &amp; Check -&gt; Share -&gt; Present -&gt; Apply -&gt; Recall &amp; Review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Non-calculator core. Calculator optional for checking plotted intersections only.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56032"/>
            <a:ext cx="6858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52D57"/>
                </a:solidFill>
              </a:defRPr>
            </a:pPr>
            <a:r>
              <a:t>Baseline: what do you already know?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104120" y="228600"/>
            <a:ext cx="1463040" cy="310896"/>
          </a:xfrm>
          <a:prstGeom prst="roundRect">
            <a:avLst/>
          </a:prstGeom>
          <a:solidFill>
            <a:srgbClr val="009691"/>
          </a:solidFill>
          <a:ln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Connect &amp; Check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058400" cy="42062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Retrieve gradient and intercept from y = 2x + 1 and y = -x + 4.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Predict where two lines might meet before calculating.</a:t>
            </a:r>
          </a:p>
        </p:txBody>
      </p:sp>
      <p:pic>
        <p:nvPicPr>
          <p:cNvPr id="5" name="Picture 4" descr="L042-visu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920" y="4343400"/>
            <a:ext cx="2743200" cy="17373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56032"/>
            <a:ext cx="6858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52D57"/>
                </a:solidFill>
              </a:defRPr>
            </a:pPr>
            <a:r>
              <a:t>Choose your route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104120" y="228600"/>
            <a:ext cx="1463040" cy="310896"/>
          </a:xfrm>
          <a:prstGeom prst="roundRect">
            <a:avLst/>
          </a:prstGeom>
          <a:solidFill>
            <a:srgbClr val="009691"/>
          </a:solidFill>
          <a:ln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Share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058400" cy="42062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A - Visual: sketch, annotate or use the diagram.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B - Method: table, formula or calculation chain.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C - Explain: sentences showing why the method works.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Same destination. Different journey.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56032"/>
            <a:ext cx="6858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52D57"/>
                </a:solidFill>
              </a:defRPr>
            </a:pPr>
            <a:r>
              <a:t>Model the key method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104120" y="228600"/>
            <a:ext cx="1463040" cy="310896"/>
          </a:xfrm>
          <a:prstGeom prst="roundRect">
            <a:avLst/>
          </a:prstGeom>
          <a:solidFill>
            <a:srgbClr val="009691"/>
          </a:solidFill>
          <a:ln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Present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058400" cy="42062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Use y = mx + c. Substitute a point to test it.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For intersections, set the two y-values equal, solve for x, then find y.</a:t>
            </a:r>
          </a:p>
        </p:txBody>
      </p:sp>
      <p:pic>
        <p:nvPicPr>
          <p:cNvPr id="5" name="Picture 4" descr="L042-visu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920" y="4343400"/>
            <a:ext cx="2743200" cy="173736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56032"/>
            <a:ext cx="6858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52D57"/>
                </a:solidFill>
              </a:defRPr>
            </a:pPr>
            <a:r>
              <a:t>Worked example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104120" y="228600"/>
            <a:ext cx="1463040" cy="310896"/>
          </a:xfrm>
          <a:prstGeom prst="roundRect">
            <a:avLst/>
          </a:prstGeom>
          <a:solidFill>
            <a:srgbClr val="009691"/>
          </a:solidFill>
          <a:ln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Present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058400" cy="42062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Line A is y = 2x + 1. Line B is y = -x + 7. Find their intersection and check both equations.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What is the first decision? What check proves it?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56032"/>
            <a:ext cx="6858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52D57"/>
                </a:solidFill>
              </a:defRPr>
            </a:pPr>
            <a:r>
              <a:t>Misconception check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104120" y="228600"/>
            <a:ext cx="1463040" cy="310896"/>
          </a:xfrm>
          <a:prstGeom prst="roundRect">
            <a:avLst/>
          </a:prstGeom>
          <a:solidFill>
            <a:srgbClr val="009691"/>
          </a:solidFill>
          <a:ln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Present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058400" cy="42062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Where might the first incorrect decision happen?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What would the learner do if they repeated the same method?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What fresh question proves the repair?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56032"/>
            <a:ext cx="6858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52D57"/>
                </a:solidFill>
              </a:defRPr>
            </a:pPr>
            <a:r>
              <a:t>Supported practice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104120" y="228600"/>
            <a:ext cx="1463040" cy="310896"/>
          </a:xfrm>
          <a:prstGeom prst="roundRect">
            <a:avLst/>
          </a:prstGeom>
          <a:solidFill>
            <a:srgbClr val="009691"/>
          </a:solidFill>
          <a:ln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Apply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058400" cy="42062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Find the equation of a line with gradient 2 and intercept -3.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Does (4,5) lie on y = 2x - 3?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Use the scaffold first, then remove it.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56032"/>
            <a:ext cx="6858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52D57"/>
                </a:solidFill>
              </a:defRPr>
            </a:pPr>
            <a:r>
              <a:t>Independent practice: scaffold removed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104120" y="228600"/>
            <a:ext cx="1463040" cy="310896"/>
          </a:xfrm>
          <a:prstGeom prst="roundRect">
            <a:avLst/>
          </a:prstGeom>
          <a:solidFill>
            <a:srgbClr val="009691"/>
          </a:solidFill>
          <a:ln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Apply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058400" cy="42062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Find the equation of a line with gradient 2 and intercept -3.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Does (4,5) lie on y = 2x - 3?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Are y = 4x + 1 and y = 4x - 6 parallel? Explain.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Show working and a separate check.</a:t>
            </a:r>
          </a:p>
        </p:txBody>
      </p:sp>
      <p:pic>
        <p:nvPicPr>
          <p:cNvPr id="5" name="Picture 4" descr="L042-visu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920" y="4343400"/>
            <a:ext cx="2743200" cy="173736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56032"/>
            <a:ext cx="6858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52D57"/>
                </a:solidFill>
              </a:defRPr>
            </a:pPr>
            <a:r>
              <a:t>Exam-style practice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104120" y="228600"/>
            <a:ext cx="1463040" cy="310896"/>
          </a:xfrm>
          <a:prstGeom prst="roundRect">
            <a:avLst/>
          </a:prstGeom>
          <a:solidFill>
            <a:srgbClr val="009691"/>
          </a:solidFill>
          <a:ln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Apply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058400" cy="42062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Line A is y = 2x + 1. Line B is y = -x + 7. Find their intersection and check both equations.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Mark the method, answer and check separately.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56032"/>
            <a:ext cx="6858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52D57"/>
                </a:solidFill>
              </a:defRPr>
            </a:pPr>
            <a:r>
              <a:t>Stretch and deep challenge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104120" y="228600"/>
            <a:ext cx="1463040" cy="310896"/>
          </a:xfrm>
          <a:prstGeom prst="roundRect">
            <a:avLst/>
          </a:prstGeom>
          <a:solidFill>
            <a:srgbClr val="009691"/>
          </a:solidFill>
          <a:ln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Apply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058400" cy="42062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Stretch: Find the equation of the line through (2, -1) and (6, 7).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Deep challenge: The lines y = 3x - 4 and 6x - 2y = 8 are claimed to intersect. Test the claim.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56032"/>
            <a:ext cx="6858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52D57"/>
                </a:solidFill>
              </a:defRPr>
            </a:pPr>
            <a:r>
              <a:t>Self-mark and repair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104120" y="228600"/>
            <a:ext cx="1463040" cy="310896"/>
          </a:xfrm>
          <a:prstGeom prst="roundRect">
            <a:avLst/>
          </a:prstGeom>
          <a:solidFill>
            <a:srgbClr val="009691"/>
          </a:solidFill>
          <a:ln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Apply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058400" cy="42062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Identify the first decision that went wrong.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Repair one answer, then solve a fresh matched question without prompts.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56032"/>
            <a:ext cx="6858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52D57"/>
                </a:solidFill>
              </a:defRPr>
            </a:pPr>
            <a:r>
              <a:t>Independent exit evidence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104120" y="228600"/>
            <a:ext cx="1463040" cy="310896"/>
          </a:xfrm>
          <a:prstGeom prst="roundRect">
            <a:avLst/>
          </a:prstGeom>
          <a:solidFill>
            <a:srgbClr val="009691"/>
          </a:solidFill>
          <a:ln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058400" cy="42062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Check a point against a fresh line equation.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Decide if two lines intersect, are parallel or are the same line.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This is the evidence against the objective.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56032"/>
            <a:ext cx="6858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52D57"/>
                </a:solidFill>
              </a:defRPr>
            </a:pPr>
            <a:r>
              <a:t>Distance travelled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104120" y="228600"/>
            <a:ext cx="1463040" cy="310896"/>
          </a:xfrm>
          <a:prstGeom prst="roundRect">
            <a:avLst/>
          </a:prstGeom>
          <a:solidFill>
            <a:srgbClr val="009691"/>
          </a:solidFill>
          <a:ln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058400" cy="42062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Compare your baseline with the exit evidence.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WWW: What is now more accurate, complete or clearly explained?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EBI: What one action will improve your next answer?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56032"/>
            <a:ext cx="6858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52D57"/>
                </a:solidFill>
              </a:defRPr>
            </a:pPr>
            <a:r>
              <a:t>Core answers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104120" y="228600"/>
            <a:ext cx="1463040" cy="310896"/>
          </a:xfrm>
          <a:prstGeom prst="roundRect">
            <a:avLst/>
          </a:prstGeom>
          <a:solidFill>
            <a:srgbClr val="009691"/>
          </a:solidFill>
          <a:ln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FFFFFF"/>
                </a:solidFill>
              </a:defRPr>
            </a:pPr>
            <a:r>
              <a:t>Teacher check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058400" cy="42062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y = 2x - 3.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Yes: 2(4)-3 = 5.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Yes. Same gradient, different intercepts.</a:t>
            </a:r>
          </a:p>
          <a:p>
            <a:pPr>
              <a:spcAft>
                <a:spcPts val="800"/>
              </a:spcAft>
              <a:defRPr sz="1700">
                <a:solidFill>
                  <a:srgbClr val="0F2D4F"/>
                </a:solidFill>
              </a:defRPr>
            </a:pPr>
            <a:r>
              <a:t>Intersection (2, 5).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D5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1097280" cy="5486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" y="1371600"/>
            <a:ext cx="960120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L042 teacher notes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377440"/>
            <a:ext cx="8229600" cy="164592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  <a:defRPr sz="1600">
                <a:solidFill>
                  <a:srgbClr val="0F2D4F"/>
                </a:solidFill>
              </a:defRPr>
            </a:pPr>
            <a:r>
              <a:t>Check degree/calculator conditions where relevant.</a:t>
            </a:r>
          </a:p>
          <a:p>
            <a:pPr>
              <a:spcAft>
                <a:spcPts val="800"/>
              </a:spcAft>
              <a:defRPr sz="1600">
                <a:solidFill>
                  <a:srgbClr val="0F2D4F"/>
                </a:solidFill>
              </a:defRPr>
            </a:pPr>
            <a:r>
              <a:t>Retain baseline, repair and exit evidence.</a:t>
            </a:r>
          </a:p>
          <a:p>
            <a:pPr>
              <a:spcAft>
                <a:spcPts val="800"/>
              </a:spcAft>
              <a:defRPr sz="1600">
                <a:solidFill>
                  <a:srgbClr val="0F2D4F"/>
                </a:solidFill>
              </a:defRPr>
            </a:pPr>
            <a:r>
              <a:t>Next: L043 Sequences and nth term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L042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Straight line equations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Form and use straight-line equations and locate intersections.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represented the algebraic structure accurately, kept each transformation valid and checked the result by substitution, graph or equivalent reasoning.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show the missing inverse operation or algebraic step, keep signs and brackets accurate and test the result in the original relationship.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Find the equation of the line through (2,−1) and (6,7).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The lines y=3x−4 and 6x−2y=8 are claimed to intersect. Test the claim.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