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2960" y="1280160"/>
            <a:ext cx="10515600" cy="411480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2400" b="1">
                <a:solidFill>
                  <a:srgbClr val="002D55"/>
                </a:solidFill>
                <a:latin typeface="Aptos"/>
              </a:rPr>
              <a:t>Equation-solving pathway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1">
                <a:solidFill>
                  <a:srgbClr val="0F2D4F"/>
                </a:solidFill>
                <a:latin typeface="Aptos"/>
              </a:rPr>
              <a:t>L087 · GCSE Mathematics 1MA1 · 60 minutes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The goal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Select equation and inequality methods appropriate to the tier.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2/11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Connect &amp; Check</a:t>
            </a:r>
          </a:p>
        </p:txBody>
      </p:sp>
      <p:pic>
        <p:nvPicPr>
          <p:cNvPr id="4" name="Picture 3" descr="L087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the starter in your workbook. Retrieve the prior skill, then identify one likely error before you use today's method.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3/11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Share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Compare your method with a partner. Agree on one reliable step and one check. Be ready to explain your reasoning, not just your answer.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Share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4/11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Build the method</a:t>
            </a:r>
          </a:p>
        </p:txBody>
      </p:sp>
      <p:pic>
        <p:nvPicPr>
          <p:cNvPr id="4" name="Picture 3" descr="L087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1900" b="0">
                <a:solidFill>
                  <a:srgbClr val="002D55"/>
                </a:solidFill>
                <a:latin typeface="Aptos"/>
              </a:rPr>
              <a:t>Use the worked model to foundation: linear equations and number-line inequalities. Higher: iteration, quadratic inequalities and regions. Record the key step and one check that proves the answer.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Present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5/11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Choose your route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Choose your route: A - visual model, B - method first, or C - explain first. Whichever route you choose, your final answer must prove the lesson objective.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6/11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Guided practice</a:t>
            </a:r>
          </a:p>
        </p:txBody>
      </p:sp>
      <p:pic>
        <p:nvPicPr>
          <p:cNvPr id="4" name="Picture 3" descr="L087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100" b="0">
                <a:solidFill>
                  <a:srgbClr val="0F2D4F"/>
                </a:solidFill>
                <a:latin typeface="Aptos"/>
              </a:rPr>
              <a:t>Solve 3x²−15x=0 and check both solutions.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7/11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Independent practice</a:t>
            </a:r>
          </a:p>
        </p:txBody>
      </p:sp>
      <p:pic>
        <p:nvPicPr>
          <p:cNvPr id="4" name="Picture 3" descr="L087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100" b="0">
                <a:solidFill>
                  <a:srgbClr val="0F2D4F"/>
                </a:solidFill>
                <a:latin typeface="Aptos"/>
              </a:rPr>
              <a:t>Solve x+y=11 and 2x−y=4, then show both checks.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8/11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Exam-style practice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F2D4F"/>
                </a:solidFill>
                <a:latin typeface="Aptos"/>
              </a:rPr>
              <a:t>Solve an exam-style problem involving equation-solving pathway. Show working, include a check and interpret your answer.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9/11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Recall &amp; Review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a fresh question without notes. Check your answer, correct one error if needed, and record the next practice step.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10/11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Before next lesson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Correct one error, record one target and complete the flipped learning task.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11/11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L087 Recall &amp; Review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Equation-solving pathway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27632"/>
            <a:ext cx="1046988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800" b="1">
                <a:solidFill>
                  <a:srgbClr val="147D88"/>
                </a:solidFill>
                <a:latin typeface="Aptos"/>
              </a:rPr>
              <a:t>Fresh evidence: prove the objective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76272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600" b="0">
                <a:solidFill>
                  <a:srgbClr val="132A42"/>
                </a:solidFill>
                <a:latin typeface="Aptos"/>
              </a:rPr>
              <a:t>Solve a new question without prompts. Explain one check, then correct one error in your working.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55848"/>
            <a:ext cx="10332720" cy="8686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200" b="0">
                <a:solidFill>
                  <a:srgbClr val="132A42"/>
                </a:solidFill>
                <a:latin typeface="Aptos"/>
              </a:rPr>
              <a:t>Objective: Select equation and inequality methods appropriate to the tier.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07408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Write the next practice step before you leave. It must test the method again, not simply copy today’s example.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Feedback language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Use the full phrases before the abbreviations.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26364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What Went Well (WWW)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represented the algebraic structure accurately, kept each transformation valid and checked the result by substitution, graph or equivalent reasoning.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Identify the mathematical method, representation, reasoning or check that improved.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Even Better If (EBI)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will show the missing inverse operation or algebraic step, keep signs and brackets accurate and test the result in the original relationship.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796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Set one precise next-step action and test it on a fresh question.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Extension route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Choose this route only after the core evidence is secure.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9164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Stretch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48840"/>
            <a:ext cx="10287000" cy="91440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Solve 3x²−15x=0 and check both solutions.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3756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Deep challenge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794760"/>
            <a:ext cx="10287000" cy="10972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Solve x+y=11 and 2x−y=4, then show both checks.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230368"/>
            <a:ext cx="1028700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Explain your reasoning clearly enough that another learner could check it.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