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  <p:sldId id="266" r:id="rId17"/>
    <p:sldId id="267" r:id="rId18"/>
    <p:sldId id="268" r:id="rId19"/>
    <p:sldId id="269" r:id="rId20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Relationship Id="rId17" Type="http://schemas.openxmlformats.org/officeDocument/2006/relationships/slide" Target="slides/slide11.xml"/><Relationship Id="rId18" Type="http://schemas.openxmlformats.org/officeDocument/2006/relationships/slide" Target="slides/slide12.xml"/><Relationship Id="rId19" Type="http://schemas.openxmlformats.org/officeDocument/2006/relationships/slide" Target="slides/slide13.xml"/><Relationship Id="rId20" Type="http://schemas.openxmlformats.org/officeDocument/2006/relationships/slide" Target="slides/slide14.xml"/></Relationships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image" Target="../media/image2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1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822960" y="1280160"/>
            <a:ext cx="10515600" cy="411480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2400" b="1">
                <a:solidFill>
                  <a:srgbClr val="002D55"/>
                </a:solidFill>
                <a:latin typeface="Aptos"/>
              </a:rPr>
              <a:t>Proof and algebraic structure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1">
                <a:solidFill>
                  <a:srgbClr val="0F2D4F"/>
                </a:solidFill>
                <a:latin typeface="Aptos"/>
              </a:rPr>
              <a:t>L091 · GCSE Mathematics 1MA1 · 60 minutes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The goal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Explain algebraic structure and build a logical argument.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2/11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Connect &amp; Check</a:t>
            </a:r>
          </a:p>
        </p:txBody>
      </p:sp>
      <p:pic>
        <p:nvPicPr>
          <p:cNvPr id="4" name="Picture 3" descr="L09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the starter in your workbook. Retrieve the prior skill, then identify one likely error before you use today's method.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Connect &amp; Check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3/11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Share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Compare your method with a partner. Agree on one reliable step and one check. Be ready to explain your reasoning, not just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Share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4/11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Build the method</a:t>
            </a:r>
          </a:p>
        </p:txBody>
      </p:sp>
      <p:pic>
        <p:nvPicPr>
          <p:cNvPr id="4" name="Picture 3" descr="L09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1900" b="0">
                <a:solidFill>
                  <a:srgbClr val="002D55"/>
                </a:solidFill>
                <a:latin typeface="Aptos"/>
              </a:rPr>
              <a:t>Use the worked model to foundation: equivalence and numerical counterexamples. Higher: algebraic fractions, manipulation and proof. Record the key step and one check that proves the answer.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Present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5/11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Choose your route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Choose your route: A - visual model, B - method first, or C - explain first. Whichever route you choose, your final answer must prove the lesson objective.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6/11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Guided practice</a:t>
            </a:r>
          </a:p>
        </p:txBody>
      </p:sp>
      <p:pic>
        <p:nvPicPr>
          <p:cNvPr id="4" name="Picture 3" descr="L09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Prove the product of two consecutive integers is even.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7/11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Independent practice</a:t>
            </a:r>
          </a:p>
        </p:txBody>
      </p:sp>
      <p:pic>
        <p:nvPicPr>
          <p:cNvPr id="4" name="Picture 3" descr="L091-visual.png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715000" y="1152144"/>
            <a:ext cx="5257800" cy="3310128"/>
          </a:xfrm>
          <a:prstGeom prst="rect">
            <a:avLst/>
          </a:prstGeom>
        </p:spPr>
      </p:pic>
      <p:sp>
        <p:nvSpPr>
          <p:cNvPr id="5" name="Rounded Rectangle 4"/>
          <p:cNvSpPr/>
          <p:nvPr/>
        </p:nvSpPr>
        <p:spPr>
          <a:xfrm>
            <a:off x="713232" y="1243584"/>
            <a:ext cx="4709160" cy="416052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100" b="0">
                <a:solidFill>
                  <a:srgbClr val="0F2D4F"/>
                </a:solidFill>
                <a:latin typeface="Aptos"/>
              </a:rPr>
              <a:t>Prove the sum of three consecutive integers is divisible by 3.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8/11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Exam-style practice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F2D4F"/>
                </a:solidFill>
                <a:latin typeface="Aptos"/>
              </a:rPr>
              <a:t>Solve an exam-style problem involving proof and algebraic structure. Show working, include a check and interpret your answer.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Apply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9/11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Recall &amp; Review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000" b="0">
                <a:solidFill>
                  <a:srgbClr val="002D55"/>
                </a:solidFill>
                <a:latin typeface="Aptos"/>
              </a:rPr>
              <a:t>Complete a fresh question without notes. Check your answer, correct one error if needed, and record the next practice step.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10/11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1F6FA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Reach-for-the-Star-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07040" y="91440"/>
            <a:ext cx="841248" cy="420624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502920" y="219456"/>
            <a:ext cx="8961120" cy="502920"/>
          </a:xfrm>
          <a:prstGeom prst="rect">
            <a:avLst/>
          </a:prstGeom>
          <a:noFill/>
        </p:spPr>
        <p:txBody>
          <a:bodyPr wrap="square" lIns="146304" rIns="146304" tIns="109728" bIns="109728">
            <a:normAutofit/>
          </a:bodyPr>
          <a:lstStyle/>
          <a:p>
            <a:pPr algn="l"/>
            <a:r>
              <a:rPr sz="3000" b="1">
                <a:solidFill>
                  <a:srgbClr val="002D55"/>
                </a:solidFill>
                <a:latin typeface="Aptos"/>
              </a:rPr>
              <a:t>Before next lesson</a:t>
            </a:r>
          </a:p>
        </p:txBody>
      </p:sp>
      <p:sp>
        <p:nvSpPr>
          <p:cNvPr id="4" name="Rounded Rectangle 3"/>
          <p:cNvSpPr/>
          <p:nvPr/>
        </p:nvSpPr>
        <p:spPr>
          <a:xfrm>
            <a:off x="822960" y="1280160"/>
            <a:ext cx="10515600" cy="4114800"/>
          </a:xfrm>
          <a:prstGeom prst="roundRect">
            <a:avLst/>
          </a:prstGeom>
          <a:solidFill>
            <a:srgbClr val="FFFFFF"/>
          </a:solidFill>
          <a:ln w="25400">
            <a:solidFill>
              <a:srgbClr val="009691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l"/>
            <a:r>
              <a:rPr sz="2400" b="0">
                <a:solidFill>
                  <a:srgbClr val="0F2D4F"/>
                </a:solidFill>
                <a:latin typeface="Aptos"/>
              </a:rPr>
              <a:t>Correct one error, record one target and complete the flipped learning task.</a:t>
            </a:r>
          </a:p>
        </p:txBody>
      </p:sp>
      <p:sp>
        <p:nvSpPr>
          <p:cNvPr id="5" name="Rounded Rectangle 4"/>
          <p:cNvSpPr/>
          <p:nvPr/>
        </p:nvSpPr>
        <p:spPr>
          <a:xfrm>
            <a:off x="731520" y="5998464"/>
            <a:ext cx="28346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Recall &amp; Review</a:t>
            </a:r>
          </a:p>
        </p:txBody>
      </p:sp>
      <p:sp>
        <p:nvSpPr>
          <p:cNvPr id="6" name="Rounded Rectangle 5"/>
          <p:cNvSpPr/>
          <p:nvPr/>
        </p:nvSpPr>
        <p:spPr>
          <a:xfrm>
            <a:off x="9948672" y="5998464"/>
            <a:ext cx="1463040" cy="411480"/>
          </a:xfrm>
          <a:prstGeom prst="roundRect">
            <a:avLst/>
          </a:prstGeom>
          <a:solidFill>
            <a:srgbClr val="FFF9E2"/>
          </a:solidFill>
          <a:ln w="25400">
            <a:solidFill>
              <a:srgbClr val="D9A400"/>
            </a:solidFill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 lIns="146304" rIns="146304" tIns="109728" wrap="square" bIns="109728">
            <a:normAutofit/>
          </a:bodyPr>
          <a:lstStyle/>
          <a:p>
            <a:pPr algn="ctr"/>
            <a:r>
              <a:rPr sz="1400" b="1">
                <a:solidFill>
                  <a:srgbClr val="0F2D4F"/>
                </a:solidFill>
                <a:latin typeface="Aptos"/>
              </a:rPr>
              <a:t>11/11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L091 Recall &amp; Review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Proof and algebraic structure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27632"/>
            <a:ext cx="1046988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800" b="1">
                <a:solidFill>
                  <a:srgbClr val="147D88"/>
                </a:solidFill>
                <a:latin typeface="Aptos"/>
              </a:rPr>
              <a:t>Fresh evidence: prove the objective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76272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600" b="0">
                <a:solidFill>
                  <a:srgbClr val="132A42"/>
                </a:solidFill>
                <a:latin typeface="Aptos"/>
              </a:rPr>
              <a:t>Solve a new question without prompts. Explain one check, then correct one error in your working.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55848"/>
            <a:ext cx="10332720" cy="8686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200" b="0">
                <a:solidFill>
                  <a:srgbClr val="132A42"/>
                </a:solidFill>
                <a:latin typeface="Aptos"/>
              </a:rPr>
              <a:t>Objective: Explain algebraic structure and build a logical argument.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07408"/>
            <a:ext cx="10332720" cy="9601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Write the next practice step before you leave. It must test the method again, not simply copy today’s example.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Feedback language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Use the full phrases before the abbreviations.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Rounded Rectangle 7"/>
          <p:cNvSpPr/>
          <p:nvPr/>
        </p:nvSpPr>
        <p:spPr>
          <a:xfrm>
            <a:off x="6263640" y="1417320"/>
            <a:ext cx="544068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TextBox 8"/>
          <p:cNvSpPr txBox="1"/>
          <p:nvPr/>
        </p:nvSpPr>
        <p:spPr>
          <a:xfrm>
            <a:off x="77724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What Went Well (WWW)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represented the algebraic structure accurately, kept each transformation valid and checked the result by substitution, graph or equivalent reasoning.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Identify the mathematical method, representation, reasoning or check that improved.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6537960" y="1673352"/>
            <a:ext cx="484632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Even Better If (EBI)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6537960" y="2267712"/>
            <a:ext cx="4800600" cy="1874519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400" b="0">
                <a:solidFill>
                  <a:srgbClr val="132A42"/>
                </a:solidFill>
                <a:latin typeface="Aptos"/>
              </a:rPr>
              <a:t>I will show the missing inverse operation or algebraic step, keep signs and brackets accurate and test the result in the original relationship.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6537960" y="4498848"/>
            <a:ext cx="4800600" cy="82296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Set one precise next-step action and test it on a fresh question.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2E57"/>
        </a:solidFill>
        <a:effectLst/>
      </p:bgPr>
    </p:bg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201168"/>
          </a:xfrm>
          <a:prstGeom prst="rect">
            <a:avLst/>
          </a:prstGeom>
          <a:solidFill>
            <a:srgbClr val="D6A522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TextBox 2"/>
          <p:cNvSpPr txBox="1"/>
          <p:nvPr/>
        </p:nvSpPr>
        <p:spPr>
          <a:xfrm>
            <a:off x="502920" y="292608"/>
            <a:ext cx="9509760" cy="6400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Aptos"/>
              </a:rPr>
              <a:t>Extension route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530352" y="932688"/>
            <a:ext cx="10698480" cy="347472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800" b="0">
                <a:solidFill>
                  <a:srgbClr val="DCEFF1"/>
                </a:solidFill>
                <a:latin typeface="Aptos"/>
              </a:rPr>
              <a:t>Choose this route only after the core evidence is secure.</a:t>
            </a:r>
          </a:p>
        </p:txBody>
      </p:sp>
      <p:pic>
        <p:nvPicPr>
          <p:cNvPr id="5" name="Picture 4" descr="rfts_logo_transparent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652760" y="256032"/>
            <a:ext cx="1234440" cy="617220"/>
          </a:xfrm>
          <a:prstGeom prst="rect">
            <a:avLst/>
          </a:prstGeom>
        </p:spPr>
      </p:pic>
      <p:sp>
        <p:nvSpPr>
          <p:cNvPr id="6" name="TextBox 5"/>
          <p:cNvSpPr txBox="1"/>
          <p:nvPr/>
        </p:nvSpPr>
        <p:spPr>
          <a:xfrm>
            <a:off x="502920" y="6510528"/>
            <a:ext cx="10789920" cy="219456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1000" b="0">
                <a:solidFill>
                  <a:srgbClr val="DCEFF1"/>
                </a:solidFill>
                <a:latin typeface="Aptos"/>
              </a:rPr>
              <a:t>Reach for the Star · GCSE Maths · Recall &amp; Review</a:t>
            </a:r>
          </a:p>
        </p:txBody>
      </p:sp>
      <p:sp>
        <p:nvSpPr>
          <p:cNvPr id="7" name="Rounded Rectangle 6"/>
          <p:cNvSpPr/>
          <p:nvPr/>
        </p:nvSpPr>
        <p:spPr>
          <a:xfrm>
            <a:off x="502920" y="1417320"/>
            <a:ext cx="11201400" cy="4892040"/>
          </a:xfrm>
          <a:prstGeom prst="roundRect">
            <a:avLst/>
          </a:prstGeom>
          <a:solidFill>
            <a:srgbClr val="F6FAFC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8" name="TextBox 7"/>
          <p:cNvSpPr txBox="1"/>
          <p:nvPr/>
        </p:nvSpPr>
        <p:spPr>
          <a:xfrm>
            <a:off x="777240" y="169164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Stretch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777240" y="2148840"/>
            <a:ext cx="10287000" cy="91440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Prove the product of two consecutive integers is even.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777240" y="3337560"/>
            <a:ext cx="10332720" cy="4114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700" b="1">
                <a:solidFill>
                  <a:srgbClr val="147D88"/>
                </a:solidFill>
                <a:latin typeface="Aptos"/>
              </a:rPr>
              <a:t>Deep challenge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777240" y="3794760"/>
            <a:ext cx="10287000" cy="109728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500" b="0">
                <a:solidFill>
                  <a:srgbClr val="132A42"/>
                </a:solidFill>
                <a:latin typeface="Aptos"/>
              </a:rPr>
              <a:t>Prove the sum of three consecutive integers is divisible by 3.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777240" y="5230368"/>
            <a:ext cx="10287000" cy="502920"/>
          </a:xfrm>
          <a:prstGeom prst="rect">
            <a:avLst/>
          </a:prstGeom>
          <a:noFill/>
        </p:spPr>
        <p:txBody>
          <a:bodyPr wrap="square" lIns="36576" rIns="36576" tIns="36576" bIns="36576">
            <a:spAutoFit/>
          </a:bodyPr>
          <a:lstStyle/>
          <a:p>
            <a:pPr algn="l"/>
            <a:r>
              <a:rPr sz="2000" b="0">
                <a:solidFill>
                  <a:srgbClr val="132A42"/>
                </a:solidFill>
                <a:latin typeface="Aptos"/>
              </a:rPr>
              <a:t>Explain your reasoning clearly enough that another learner could check it.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