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22960" y="1280160"/>
            <a:ext cx="10515600" cy="411480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2400" b="1">
                <a:solidFill>
                  <a:srgbClr val="002D55"/>
                </a:solidFill>
                <a:latin typeface="Aptos"/>
              </a:rPr>
              <a:t>Geometry probability and statistics consolidation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1280160"/>
            <a:ext cx="10515600" cy="4114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400" b="1">
                <a:solidFill>
                  <a:srgbClr val="0F2D4F"/>
                </a:solidFill>
                <a:latin typeface="Aptos"/>
              </a:rPr>
              <a:t>L095 · GCSE Mathematics 1MA1 · 60 minutes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The goal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1280160"/>
            <a:ext cx="10515600" cy="4114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400" b="0">
                <a:solidFill>
                  <a:srgbClr val="0F2D4F"/>
                </a:solidFill>
                <a:latin typeface="Aptos"/>
              </a:rPr>
              <a:t>Connect geometry, probability and statistics through mixed problems.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Connect &amp; Check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2/11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Connect &amp; Check</a:t>
            </a:r>
          </a:p>
        </p:txBody>
      </p:sp>
      <p:pic>
        <p:nvPicPr>
          <p:cNvPr id="4" name="Picture 3" descr="L095-visua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0" y="1152144"/>
            <a:ext cx="5257800" cy="3310128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713232" y="1243584"/>
            <a:ext cx="4709160" cy="41605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000" b="0">
                <a:solidFill>
                  <a:srgbClr val="002D55"/>
                </a:solidFill>
                <a:latin typeface="Aptos"/>
              </a:rPr>
              <a:t>Complete the starter in your workbook. Retrieve the prior skill, then identify one likely error before you use today's method.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Connect &amp; Check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3/11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Share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1280160"/>
            <a:ext cx="10515600" cy="4114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000" b="0">
                <a:solidFill>
                  <a:srgbClr val="002D55"/>
                </a:solidFill>
                <a:latin typeface="Aptos"/>
              </a:rPr>
              <a:t>Compare your method with a partner. Agree on one reliable step and one check. Be ready to explain your reasoning, not just your answer.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Share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4/11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Build the method</a:t>
            </a:r>
          </a:p>
        </p:txBody>
      </p:sp>
      <p:pic>
        <p:nvPicPr>
          <p:cNvPr id="4" name="Picture 3" descr="L095-visua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0" y="1152144"/>
            <a:ext cx="5257800" cy="3310128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713232" y="1243584"/>
            <a:ext cx="4709160" cy="41605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000" b="0">
                <a:solidFill>
                  <a:srgbClr val="002D55"/>
                </a:solidFill>
                <a:latin typeface="Aptos"/>
              </a:rPr>
              <a:t>Use the worked model to select representations and units; check whether conclusions follow from evidence. Record the key step and one check that proves the answer.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Present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5/11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Choose your route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1280160"/>
            <a:ext cx="10515600" cy="4114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000" b="0">
                <a:solidFill>
                  <a:srgbClr val="002D55"/>
                </a:solidFill>
                <a:latin typeface="Aptos"/>
              </a:rPr>
              <a:t>Choose your route: A - visual model, B - method first, or C - explain first. Whichever route you choose, your final answer must prove the lesson objective.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Apply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6/11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Guided practice</a:t>
            </a:r>
          </a:p>
        </p:txBody>
      </p:sp>
      <p:pic>
        <p:nvPicPr>
          <p:cNvPr id="4" name="Picture 3" descr="L095-visua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0" y="1152144"/>
            <a:ext cx="5257800" cy="3310128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713232" y="1243584"/>
            <a:ext cx="4709160" cy="41605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100" b="0">
                <a:solidFill>
                  <a:srgbClr val="0F2D4F"/>
                </a:solidFill>
                <a:latin typeface="Aptos"/>
              </a:rPr>
              <a:t>A fair spinner has sectors 1,2,3,4. Find mean score over one spin and P(score≥3).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Apply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7/11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Independent practice</a:t>
            </a:r>
          </a:p>
        </p:txBody>
      </p:sp>
      <p:pic>
        <p:nvPicPr>
          <p:cNvPr id="4" name="Picture 3" descr="L095-visua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0" y="1152144"/>
            <a:ext cx="5257800" cy="3310128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713232" y="1243584"/>
            <a:ext cx="4709160" cy="41605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100" b="0">
                <a:solidFill>
                  <a:srgbClr val="0F2D4F"/>
                </a:solidFill>
                <a:latin typeface="Aptos"/>
              </a:rPr>
              <a:t>A radius doubles. Compare the circle's area and circumference multipliers.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Apply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8/11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Exam-style practice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1280160"/>
            <a:ext cx="10515600" cy="4114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000" b="0">
                <a:solidFill>
                  <a:srgbClr val="0F2D4F"/>
                </a:solidFill>
                <a:latin typeface="Aptos"/>
              </a:rPr>
              <a:t>A probability problem is presented with two stages. Complete the representation, calculate the probability and explain any assumption.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Apply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9/11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Recall &amp; Review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1280160"/>
            <a:ext cx="10515600" cy="4114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000" b="0">
                <a:solidFill>
                  <a:srgbClr val="002D55"/>
                </a:solidFill>
                <a:latin typeface="Aptos"/>
              </a:rPr>
              <a:t>Complete a fresh question without notes. Check your answer, correct one error if needed, and record the next practice step.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Recall &amp; Review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10/11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Before next lesson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1280160"/>
            <a:ext cx="10515600" cy="4114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400" b="0">
                <a:solidFill>
                  <a:srgbClr val="0F2D4F"/>
                </a:solidFill>
                <a:latin typeface="Aptos"/>
              </a:rPr>
              <a:t>Correct one error, record one target and complete the flipped learning task.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Recall &amp; Review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11/11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2E5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D6A5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92608"/>
            <a:ext cx="9509760" cy="6400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Aptos"/>
              </a:rPr>
              <a:t>L095 Recall &amp; Review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932688"/>
            <a:ext cx="10698480" cy="347472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800" b="0">
                <a:solidFill>
                  <a:srgbClr val="DCEFF1"/>
                </a:solidFill>
                <a:latin typeface="Aptos"/>
              </a:rPr>
              <a:t>Geometry probability and statistics consolidation</a:t>
            </a:r>
          </a:p>
        </p:txBody>
      </p:sp>
      <p:pic>
        <p:nvPicPr>
          <p:cNvPr id="5" name="Picture 4" descr="rfts_logo_transpar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52760" y="256032"/>
            <a:ext cx="1234440" cy="61722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02920" y="6510528"/>
            <a:ext cx="10789920" cy="219456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000" b="0">
                <a:solidFill>
                  <a:srgbClr val="DCEFF1"/>
                </a:solidFill>
                <a:latin typeface="Aptos"/>
              </a:rPr>
              <a:t>Reach for the Star · GCSE Maths · Recall &amp; Review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2920" y="1417320"/>
            <a:ext cx="11201400" cy="4892040"/>
          </a:xfrm>
          <a:prstGeom prst="roundRect">
            <a:avLst/>
          </a:prstGeom>
          <a:solidFill>
            <a:srgbClr val="F6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77240" y="1627632"/>
            <a:ext cx="10469880" cy="5029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800" b="1">
                <a:solidFill>
                  <a:srgbClr val="147D88"/>
                </a:solidFill>
                <a:latin typeface="Aptos"/>
              </a:rPr>
              <a:t>Fresh evidence: prove the objective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77240" y="2176272"/>
            <a:ext cx="10332720" cy="9601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600" b="0">
                <a:solidFill>
                  <a:srgbClr val="132A42"/>
                </a:solidFill>
                <a:latin typeface="Aptos"/>
              </a:rPr>
              <a:t>Solve a new question without prompts. Explain one check, then correct one error in your working.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7240" y="3355848"/>
            <a:ext cx="10332720" cy="8686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200" b="0">
                <a:solidFill>
                  <a:srgbClr val="132A42"/>
                </a:solidFill>
                <a:latin typeface="Aptos"/>
              </a:rPr>
              <a:t>Objective: Connect geometry, probability and statistics through mixed problems.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7240" y="4407408"/>
            <a:ext cx="10332720" cy="9601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400" b="0">
                <a:solidFill>
                  <a:srgbClr val="132A42"/>
                </a:solidFill>
                <a:latin typeface="Aptos"/>
              </a:rPr>
              <a:t>Write the next practice step before you leave. It must test the method again, not simply copy today’s example.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2E5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D6A5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92608"/>
            <a:ext cx="9509760" cy="6400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Aptos"/>
              </a:rPr>
              <a:t>Feedback language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932688"/>
            <a:ext cx="10698480" cy="347472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800" b="0">
                <a:solidFill>
                  <a:srgbClr val="DCEFF1"/>
                </a:solidFill>
                <a:latin typeface="Aptos"/>
              </a:rPr>
              <a:t>Use the full phrases before the abbreviations.</a:t>
            </a:r>
          </a:p>
        </p:txBody>
      </p:sp>
      <p:pic>
        <p:nvPicPr>
          <p:cNvPr id="5" name="Picture 4" descr="rfts_logo_transpar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52760" y="256032"/>
            <a:ext cx="1234440" cy="61722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02920" y="6510528"/>
            <a:ext cx="10789920" cy="219456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000" b="0">
                <a:solidFill>
                  <a:srgbClr val="DCEFF1"/>
                </a:solidFill>
                <a:latin typeface="Aptos"/>
              </a:rPr>
              <a:t>Reach for the Star · GCSE Maths · Recall &amp; Review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2920" y="1417320"/>
            <a:ext cx="5440680" cy="4892040"/>
          </a:xfrm>
          <a:prstGeom prst="roundRect">
            <a:avLst/>
          </a:prstGeom>
          <a:solidFill>
            <a:srgbClr val="F6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6263640" y="1417320"/>
            <a:ext cx="5440680" cy="4892040"/>
          </a:xfrm>
          <a:prstGeom prst="roundRect">
            <a:avLst/>
          </a:prstGeom>
          <a:solidFill>
            <a:srgbClr val="F6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77240" y="1673352"/>
            <a:ext cx="4846320" cy="5029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700" b="1">
                <a:solidFill>
                  <a:srgbClr val="147D88"/>
                </a:solidFill>
                <a:latin typeface="Aptos"/>
              </a:rPr>
              <a:t>What Went Well (WWW)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7240" y="2267712"/>
            <a:ext cx="4800600" cy="1874519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400" b="0">
                <a:solidFill>
                  <a:srgbClr val="132A42"/>
                </a:solidFill>
                <a:latin typeface="Aptos"/>
              </a:rPr>
              <a:t>I used my working and assessment evidence to identify the exact mathematical step that was secure and the specific misconception that needs attention.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7240" y="4498848"/>
            <a:ext cx="4800600" cy="82296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000" b="0">
                <a:solidFill>
                  <a:srgbClr val="132A42"/>
                </a:solidFill>
                <a:latin typeface="Aptos"/>
              </a:rPr>
              <a:t>Identify the mathematical method, representation, reasoning or check that improved.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37960" y="1673352"/>
            <a:ext cx="4846320" cy="5029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700" b="1">
                <a:solidFill>
                  <a:srgbClr val="147D88"/>
                </a:solidFill>
                <a:latin typeface="Aptos"/>
              </a:rPr>
              <a:t>Even Better If (EBI)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537960" y="2267712"/>
            <a:ext cx="4800600" cy="1874519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400" b="0">
                <a:solidFill>
                  <a:srgbClr val="132A42"/>
                </a:solidFill>
                <a:latin typeface="Aptos"/>
              </a:rPr>
              <a:t>I will correct one precise step, explain why the correction works and complete a fresh delayed question without the original scaffold.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537960" y="4498848"/>
            <a:ext cx="4800600" cy="82296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000" b="0">
                <a:solidFill>
                  <a:srgbClr val="132A42"/>
                </a:solidFill>
                <a:latin typeface="Aptos"/>
              </a:rPr>
              <a:t>Set one precise next-step action and test it on a fresh question.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2E5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D6A5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92608"/>
            <a:ext cx="9509760" cy="6400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Aptos"/>
              </a:rPr>
              <a:t>Extension route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932688"/>
            <a:ext cx="10698480" cy="347472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800" b="0">
                <a:solidFill>
                  <a:srgbClr val="DCEFF1"/>
                </a:solidFill>
                <a:latin typeface="Aptos"/>
              </a:rPr>
              <a:t>Choose this route only after the core evidence is secure.</a:t>
            </a:r>
          </a:p>
        </p:txBody>
      </p:sp>
      <p:pic>
        <p:nvPicPr>
          <p:cNvPr id="5" name="Picture 4" descr="rfts_logo_transpar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52760" y="256032"/>
            <a:ext cx="1234440" cy="61722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02920" y="6510528"/>
            <a:ext cx="10789920" cy="219456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000" b="0">
                <a:solidFill>
                  <a:srgbClr val="DCEFF1"/>
                </a:solidFill>
                <a:latin typeface="Aptos"/>
              </a:rPr>
              <a:t>Reach for the Star · GCSE Maths · Recall &amp; Review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2920" y="1417320"/>
            <a:ext cx="11201400" cy="4892040"/>
          </a:xfrm>
          <a:prstGeom prst="roundRect">
            <a:avLst/>
          </a:prstGeom>
          <a:solidFill>
            <a:srgbClr val="F6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77240" y="1691640"/>
            <a:ext cx="10332720" cy="4114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700" b="1">
                <a:solidFill>
                  <a:srgbClr val="147D88"/>
                </a:solidFill>
                <a:latin typeface="Aptos"/>
              </a:rPr>
              <a:t>Stretch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77240" y="2148840"/>
            <a:ext cx="10287000" cy="91440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500" b="0">
                <a:solidFill>
                  <a:srgbClr val="132A42"/>
                </a:solidFill>
                <a:latin typeface="Aptos"/>
              </a:rPr>
              <a:t>A fair spinner has sectors 1,2,3,4. Find mean score over one spin and P(score ≥3).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7240" y="3337560"/>
            <a:ext cx="10332720" cy="4114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700" b="1">
                <a:solidFill>
                  <a:srgbClr val="147D88"/>
                </a:solidFill>
                <a:latin typeface="Aptos"/>
              </a:rPr>
              <a:t>Deep challenge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7240" y="3794760"/>
            <a:ext cx="10287000" cy="10972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500" b="0">
                <a:solidFill>
                  <a:srgbClr val="132A42"/>
                </a:solidFill>
                <a:latin typeface="Aptos"/>
              </a:rPr>
              <a:t>A radius doubles. Compare the circle's area and circumference multipliers.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77240" y="5230368"/>
            <a:ext cx="10287000" cy="5029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000" b="0">
                <a:solidFill>
                  <a:srgbClr val="132A42"/>
                </a:solidFill>
                <a:latin typeface="Aptos"/>
              </a:rPr>
              <a:t>Explain your reasoning clearly enough that another learner could check it.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